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59" r:id="rId3"/>
    <p:sldId id="257" r:id="rId4"/>
    <p:sldId id="265" r:id="rId5"/>
    <p:sldId id="266" r:id="rId6"/>
    <p:sldId id="258" r:id="rId7"/>
    <p:sldId id="260" r:id="rId8"/>
    <p:sldId id="261" r:id="rId9"/>
    <p:sldId id="273" r:id="rId10"/>
    <p:sldId id="270" r:id="rId11"/>
    <p:sldId id="272" r:id="rId12"/>
    <p:sldId id="268" r:id="rId13"/>
    <p:sldId id="274" r:id="rId14"/>
    <p:sldId id="269" r:id="rId15"/>
    <p:sldId id="275" r:id="rId16"/>
    <p:sldId id="276" r:id="rId17"/>
    <p:sldId id="264" r:id="rId18"/>
    <p:sldId id="262" r:id="rId19"/>
    <p:sldId id="26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B2E"/>
    <a:srgbClr val="2D6FB7"/>
    <a:srgbClr val="68666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70" autoAdjust="0"/>
    <p:restoredTop sz="91043" autoAdjust="0"/>
  </p:normalViewPr>
  <p:slideViewPr>
    <p:cSldViewPr snapToGrid="0">
      <p:cViewPr varScale="1">
        <p:scale>
          <a:sx n="83" d="100"/>
          <a:sy n="83" d="100"/>
        </p:scale>
        <p:origin x="114" y="450"/>
      </p:cViewPr>
      <p:guideLst/>
    </p:cSldViewPr>
  </p:slideViewPr>
  <p:outlineViewPr>
    <p:cViewPr>
      <p:scale>
        <a:sx n="33" d="100"/>
        <a:sy n="33" d="100"/>
      </p:scale>
      <p:origin x="0" y="-20718"/>
    </p:cViewPr>
  </p:outlineViewPr>
  <p:notesTextViewPr>
    <p:cViewPr>
      <p:scale>
        <a:sx n="150" d="100"/>
        <a:sy n="150" d="100"/>
      </p:scale>
      <p:origin x="0" y="0"/>
    </p:cViewPr>
  </p:notesTextViewPr>
  <p:sorterViewPr>
    <p:cViewPr>
      <p:scale>
        <a:sx n="110" d="100"/>
        <a:sy n="110" d="100"/>
      </p:scale>
      <p:origin x="0" y="-2922"/>
    </p:cViewPr>
  </p:sorterViewPr>
  <p:notesViewPr>
    <p:cSldViewPr snapToGrid="0">
      <p:cViewPr varScale="1">
        <p:scale>
          <a:sx n="50" d="100"/>
          <a:sy n="50" d="100"/>
        </p:scale>
        <p:origin x="2586"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243DE3-DB93-4ADF-BB29-EBF2BDB0C54D}" type="datetimeFigureOut">
              <a:rPr lang="en-US" smtClean="0"/>
              <a:t>3/11/2020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D4DF2-C9E2-41AD-906F-9D8817CAD7F4}" type="slidenum">
              <a:rPr lang="en-US" smtClean="0"/>
              <a:t>‹#›</a:t>
            </a:fld>
            <a:endParaRPr lang="en-US"/>
          </a:p>
        </p:txBody>
      </p:sp>
    </p:spTree>
    <p:extLst>
      <p:ext uri="{BB962C8B-B14F-4D97-AF65-F5344CB8AC3E}">
        <p14:creationId xmlns:p14="http://schemas.microsoft.com/office/powerpoint/2010/main" val="2456689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  </a:t>
            </a:r>
          </a:p>
          <a:p>
            <a:r>
              <a:rPr lang="en-US" i="0" dirty="0"/>
              <a:t>Start with a couple of questions for the audience about their medication delivery devices (inhalers, spacers, and nebulizers), to get them engaged and to give you a sense of how to tailor your presentation to match their interests. Some examples: </a:t>
            </a:r>
          </a:p>
          <a:p>
            <a:pPr marL="171450" indent="-171450">
              <a:buFont typeface="Arial" panose="020B0604020202020204" pitchFamily="34" charset="0"/>
              <a:buChar char="•"/>
            </a:pPr>
            <a:r>
              <a:rPr lang="en-US" i="0" dirty="0"/>
              <a:t>What types of devices do they use? </a:t>
            </a:r>
          </a:p>
          <a:p>
            <a:pPr marL="171450" indent="-171450">
              <a:buFont typeface="Arial" panose="020B0604020202020204" pitchFamily="34" charset="0"/>
              <a:buChar char="•"/>
            </a:pPr>
            <a:r>
              <a:rPr lang="en-US" i="0" dirty="0"/>
              <a:t>Do they have multiple inhalers that work in different ways? Does that get confusing?</a:t>
            </a:r>
          </a:p>
          <a:p>
            <a:pPr marL="171450" indent="-171450">
              <a:buFont typeface="Arial" panose="020B0604020202020204" pitchFamily="34" charset="0"/>
              <a:buChar char="•"/>
            </a:pPr>
            <a:r>
              <a:rPr lang="en-US" i="0" dirty="0"/>
              <a:t>Do they use a nebulizer regularly, only for exacerbations, or never? </a:t>
            </a:r>
          </a:p>
          <a:p>
            <a:pPr marL="171450" indent="-171450">
              <a:buFont typeface="Arial" panose="020B0604020202020204" pitchFamily="34" charset="0"/>
              <a:buChar char="•"/>
            </a:pPr>
            <a:r>
              <a:rPr lang="en-US" i="0" dirty="0"/>
              <a:t>Do they ever have trouble using their devices? Do they think that the devices they use have an impact on the effectiveness of their treatment?</a:t>
            </a:r>
          </a:p>
        </p:txBody>
      </p:sp>
      <p:sp>
        <p:nvSpPr>
          <p:cNvPr id="4" name="Slide Number Placeholder 3"/>
          <p:cNvSpPr>
            <a:spLocks noGrp="1"/>
          </p:cNvSpPr>
          <p:nvPr>
            <p:ph type="sldNum" sz="quarter" idx="5"/>
          </p:nvPr>
        </p:nvSpPr>
        <p:spPr/>
        <p:txBody>
          <a:bodyPr/>
          <a:lstStyle/>
          <a:p>
            <a:fld id="{654D4DF2-C9E2-41AD-906F-9D8817CAD7F4}" type="slidenum">
              <a:rPr lang="en-US" smtClean="0"/>
              <a:t>1</a:t>
            </a:fld>
            <a:endParaRPr lang="en-US"/>
          </a:p>
        </p:txBody>
      </p:sp>
    </p:spTree>
    <p:extLst>
      <p:ext uri="{BB962C8B-B14F-4D97-AF65-F5344CB8AC3E}">
        <p14:creationId xmlns:p14="http://schemas.microsoft.com/office/powerpoint/2010/main" val="913557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 </a:t>
            </a:r>
          </a:p>
          <a:p>
            <a:r>
              <a:rPr lang="en-US" b="0" i="0" dirty="0"/>
              <a:t>You</a:t>
            </a:r>
            <a:r>
              <a:rPr lang="en-US" b="0" i="0" baseline="0" dirty="0"/>
              <a:t> can use the illustrations on the slide to point out the features of each type as you talk through how they work. </a:t>
            </a:r>
            <a:endParaRPr lang="en-US" b="0" i="0" dirty="0"/>
          </a:p>
        </p:txBody>
      </p:sp>
      <p:sp>
        <p:nvSpPr>
          <p:cNvPr id="4" name="Slide Number Placeholder 3"/>
          <p:cNvSpPr>
            <a:spLocks noGrp="1"/>
          </p:cNvSpPr>
          <p:nvPr>
            <p:ph type="sldNum" sz="quarter" idx="5"/>
          </p:nvPr>
        </p:nvSpPr>
        <p:spPr/>
        <p:txBody>
          <a:bodyPr/>
          <a:lstStyle/>
          <a:p>
            <a:fld id="{654D4DF2-C9E2-41AD-906F-9D8817CAD7F4}" type="slidenum">
              <a:rPr lang="en-US" smtClean="0"/>
              <a:t>10</a:t>
            </a:fld>
            <a:endParaRPr lang="en-US"/>
          </a:p>
        </p:txBody>
      </p:sp>
    </p:spTree>
    <p:extLst>
      <p:ext uri="{BB962C8B-B14F-4D97-AF65-F5344CB8AC3E}">
        <p14:creationId xmlns:p14="http://schemas.microsoft.com/office/powerpoint/2010/main" val="3711564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4D4DF2-C9E2-41AD-906F-9D8817CAD7F4}" type="slidenum">
              <a:rPr lang="en-US" smtClean="0"/>
              <a:t>11</a:t>
            </a:fld>
            <a:endParaRPr lang="en-US"/>
          </a:p>
        </p:txBody>
      </p:sp>
    </p:spTree>
    <p:extLst>
      <p:ext uri="{BB962C8B-B14F-4D97-AF65-F5344CB8AC3E}">
        <p14:creationId xmlns:p14="http://schemas.microsoft.com/office/powerpoint/2010/main" val="4056664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4D4DF2-C9E2-41AD-906F-9D8817CAD7F4}" type="slidenum">
              <a:rPr lang="en-US" smtClean="0"/>
              <a:t>12</a:t>
            </a:fld>
            <a:endParaRPr lang="en-US"/>
          </a:p>
        </p:txBody>
      </p:sp>
    </p:spTree>
    <p:extLst>
      <p:ext uri="{BB962C8B-B14F-4D97-AF65-F5344CB8AC3E}">
        <p14:creationId xmlns:p14="http://schemas.microsoft.com/office/powerpoint/2010/main" val="2878149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baseline="0" dirty="0"/>
              <a:t>Note to presenter:</a:t>
            </a:r>
          </a:p>
          <a:p>
            <a:r>
              <a:rPr lang="en-US" b="0" i="0" baseline="0" dirty="0"/>
              <a:t>If time permits, this would be another good point to ask members of the audience which they prefer and why. This may help others who don’t use a nebulizer regularly think about what they might want.</a:t>
            </a:r>
          </a:p>
          <a:p>
            <a:endParaRPr lang="en-US" b="0" i="0" dirty="0"/>
          </a:p>
        </p:txBody>
      </p:sp>
      <p:sp>
        <p:nvSpPr>
          <p:cNvPr id="4" name="Slide Number Placeholder 3"/>
          <p:cNvSpPr>
            <a:spLocks noGrp="1"/>
          </p:cNvSpPr>
          <p:nvPr>
            <p:ph type="sldNum" sz="quarter" idx="5"/>
          </p:nvPr>
        </p:nvSpPr>
        <p:spPr/>
        <p:txBody>
          <a:bodyPr/>
          <a:lstStyle/>
          <a:p>
            <a:fld id="{654D4DF2-C9E2-41AD-906F-9D8817CAD7F4}" type="slidenum">
              <a:rPr lang="en-US" smtClean="0"/>
              <a:t>13</a:t>
            </a:fld>
            <a:endParaRPr lang="en-US"/>
          </a:p>
        </p:txBody>
      </p:sp>
    </p:spTree>
    <p:extLst>
      <p:ext uri="{BB962C8B-B14F-4D97-AF65-F5344CB8AC3E}">
        <p14:creationId xmlns:p14="http://schemas.microsoft.com/office/powerpoint/2010/main" val="2271798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baseline="0" dirty="0"/>
              <a:t>Note to presenter:</a:t>
            </a:r>
          </a:p>
          <a:p>
            <a:r>
              <a:rPr lang="en-US" b="0" i="0" baseline="0" dirty="0"/>
              <a:t>If you are have a nebulizer available, it would be helpful to demonstrate the steps as you go.</a:t>
            </a:r>
            <a:r>
              <a:rPr lang="en-US" b="0" i="0" dirty="0"/>
              <a:t> </a:t>
            </a:r>
          </a:p>
          <a:p>
            <a:endParaRPr lang="en-US" b="0" i="0" dirty="0"/>
          </a:p>
          <a:p>
            <a:r>
              <a:rPr lang="en-US" b="0" i="0" dirty="0"/>
              <a:t>Alternatively, </a:t>
            </a:r>
            <a:r>
              <a:rPr lang="en-US" b="0" i="0" baseline="0" dirty="0"/>
              <a:t>you could replace these next 3 slides with the Lung Association’s videos about using and cleaning your nebulizer, i</a:t>
            </a:r>
            <a:r>
              <a:rPr lang="en-US" b="0" i="0" dirty="0"/>
              <a:t>f you have</a:t>
            </a:r>
            <a:r>
              <a:rPr lang="en-US" b="0" i="0" baseline="0" dirty="0"/>
              <a:t> the technology that allows you to do so. The videos can be found at Lung.org/nebulizer and are also referenced on the </a:t>
            </a:r>
            <a:r>
              <a:rPr lang="en-US" b="0" i="1" baseline="0" dirty="0"/>
              <a:t>ABCs of Using a Nebulizer </a:t>
            </a:r>
            <a:r>
              <a:rPr lang="en-US" b="0" i="0" baseline="0" dirty="0"/>
              <a:t>handout.</a:t>
            </a:r>
            <a:endParaRPr lang="en-US" b="0" i="0" dirty="0"/>
          </a:p>
        </p:txBody>
      </p:sp>
      <p:sp>
        <p:nvSpPr>
          <p:cNvPr id="4" name="Slide Number Placeholder 3"/>
          <p:cNvSpPr>
            <a:spLocks noGrp="1"/>
          </p:cNvSpPr>
          <p:nvPr>
            <p:ph type="sldNum" sz="quarter" idx="5"/>
          </p:nvPr>
        </p:nvSpPr>
        <p:spPr/>
        <p:txBody>
          <a:bodyPr/>
          <a:lstStyle/>
          <a:p>
            <a:fld id="{654D4DF2-C9E2-41AD-906F-9D8817CAD7F4}" type="slidenum">
              <a:rPr lang="en-US" smtClean="0"/>
              <a:t>14</a:t>
            </a:fld>
            <a:endParaRPr lang="en-US"/>
          </a:p>
        </p:txBody>
      </p:sp>
    </p:spTree>
    <p:extLst>
      <p:ext uri="{BB962C8B-B14F-4D97-AF65-F5344CB8AC3E}">
        <p14:creationId xmlns:p14="http://schemas.microsoft.com/office/powerpoint/2010/main" val="1349232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4D4DF2-C9E2-41AD-906F-9D8817CAD7F4}" type="slidenum">
              <a:rPr lang="en-US" smtClean="0"/>
              <a:t>15</a:t>
            </a:fld>
            <a:endParaRPr lang="en-US"/>
          </a:p>
        </p:txBody>
      </p:sp>
    </p:spTree>
    <p:extLst>
      <p:ext uri="{BB962C8B-B14F-4D97-AF65-F5344CB8AC3E}">
        <p14:creationId xmlns:p14="http://schemas.microsoft.com/office/powerpoint/2010/main" val="2692126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baseline="0" dirty="0"/>
          </a:p>
        </p:txBody>
      </p:sp>
      <p:sp>
        <p:nvSpPr>
          <p:cNvPr id="4" name="Slide Number Placeholder 3"/>
          <p:cNvSpPr>
            <a:spLocks noGrp="1"/>
          </p:cNvSpPr>
          <p:nvPr>
            <p:ph type="sldNum" sz="quarter" idx="5"/>
          </p:nvPr>
        </p:nvSpPr>
        <p:spPr/>
        <p:txBody>
          <a:bodyPr/>
          <a:lstStyle/>
          <a:p>
            <a:fld id="{654D4DF2-C9E2-41AD-906F-9D8817CAD7F4}" type="slidenum">
              <a:rPr lang="en-US" smtClean="0"/>
              <a:t>16</a:t>
            </a:fld>
            <a:endParaRPr lang="en-US"/>
          </a:p>
        </p:txBody>
      </p:sp>
    </p:spTree>
    <p:extLst>
      <p:ext uri="{BB962C8B-B14F-4D97-AF65-F5344CB8AC3E}">
        <p14:creationId xmlns:p14="http://schemas.microsoft.com/office/powerpoint/2010/main" val="960003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54D4DF2-C9E2-41AD-906F-9D8817CAD7F4}" type="slidenum">
              <a:rPr lang="en-US" smtClean="0"/>
              <a:t>17</a:t>
            </a:fld>
            <a:endParaRPr lang="en-US"/>
          </a:p>
        </p:txBody>
      </p:sp>
    </p:spTree>
    <p:extLst>
      <p:ext uri="{BB962C8B-B14F-4D97-AF65-F5344CB8AC3E}">
        <p14:creationId xmlns:p14="http://schemas.microsoft.com/office/powerpoint/2010/main" val="2135463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0" i="0" dirty="0"/>
          </a:p>
        </p:txBody>
      </p:sp>
      <p:sp>
        <p:nvSpPr>
          <p:cNvPr id="4" name="Slide Number Placeholder 3"/>
          <p:cNvSpPr>
            <a:spLocks noGrp="1"/>
          </p:cNvSpPr>
          <p:nvPr>
            <p:ph type="sldNum" sz="quarter" idx="5"/>
          </p:nvPr>
        </p:nvSpPr>
        <p:spPr/>
        <p:txBody>
          <a:bodyPr/>
          <a:lstStyle/>
          <a:p>
            <a:fld id="{654D4DF2-C9E2-41AD-906F-9D8817CAD7F4}" type="slidenum">
              <a:rPr lang="en-US" smtClean="0"/>
              <a:t>18</a:t>
            </a:fld>
            <a:endParaRPr lang="en-US"/>
          </a:p>
        </p:txBody>
      </p:sp>
    </p:spTree>
    <p:extLst>
      <p:ext uri="{BB962C8B-B14F-4D97-AF65-F5344CB8AC3E}">
        <p14:creationId xmlns:p14="http://schemas.microsoft.com/office/powerpoint/2010/main" val="3001174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a:t>
            </a:r>
          </a:p>
          <a:p>
            <a:r>
              <a:rPr lang="en-US" b="0" i="0" dirty="0"/>
              <a:t>If you are</a:t>
            </a:r>
            <a:r>
              <a:rPr lang="en-US" b="0" i="0" baseline="0" dirty="0"/>
              <a:t> a guest speaker, you may want to add your name and contact information to </a:t>
            </a:r>
            <a:r>
              <a:rPr lang="en-US" b="0" i="0" baseline="0"/>
              <a:t>this slide </a:t>
            </a:r>
            <a:r>
              <a:rPr lang="en-US" b="0" i="0" baseline="0" dirty="0"/>
              <a:t>for follow-up if that is available.</a:t>
            </a:r>
            <a:endParaRPr lang="en-US" b="0" i="0" dirty="0"/>
          </a:p>
        </p:txBody>
      </p:sp>
      <p:sp>
        <p:nvSpPr>
          <p:cNvPr id="4" name="Slide Number Placeholder 3"/>
          <p:cNvSpPr>
            <a:spLocks noGrp="1"/>
          </p:cNvSpPr>
          <p:nvPr>
            <p:ph type="sldNum" sz="quarter" idx="10"/>
          </p:nvPr>
        </p:nvSpPr>
        <p:spPr/>
        <p:txBody>
          <a:bodyPr/>
          <a:lstStyle/>
          <a:p>
            <a:fld id="{654D4DF2-C9E2-41AD-906F-9D8817CAD7F4}" type="slidenum">
              <a:rPr lang="en-US" smtClean="0"/>
              <a:t>19</a:t>
            </a:fld>
            <a:endParaRPr lang="en-US"/>
          </a:p>
        </p:txBody>
      </p:sp>
    </p:spTree>
    <p:extLst>
      <p:ext uri="{BB962C8B-B14F-4D97-AF65-F5344CB8AC3E}">
        <p14:creationId xmlns:p14="http://schemas.microsoft.com/office/powerpoint/2010/main" val="538433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54D4DF2-C9E2-41AD-906F-9D8817CAD7F4}" type="slidenum">
              <a:rPr lang="en-US" smtClean="0"/>
              <a:t>2</a:t>
            </a:fld>
            <a:endParaRPr lang="en-US"/>
          </a:p>
        </p:txBody>
      </p:sp>
    </p:spTree>
    <p:extLst>
      <p:ext uri="{BB962C8B-B14F-4D97-AF65-F5344CB8AC3E}">
        <p14:creationId xmlns:p14="http://schemas.microsoft.com/office/powerpoint/2010/main" val="3793737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b="1" i="1" dirty="0"/>
              <a:t>Note to presenter</a:t>
            </a:r>
            <a:r>
              <a:rPr lang="en-US" i="1" dirty="0"/>
              <a:t>:  </a:t>
            </a:r>
            <a:r>
              <a:rPr lang="en-US" i="0" dirty="0"/>
              <a:t>If your audience is engaged and feeling talkative you may want to start by asking them why they think lung disease is treated with inhaled medication. Then fill in their response with the points that don’t come up from the script.</a:t>
            </a:r>
            <a:endParaRPr lang="en-US" i="1" dirty="0"/>
          </a:p>
          <a:p>
            <a:pPr fontAlgn="base"/>
            <a:endParaRPr lang="en-US" b="0" i="1" dirty="0"/>
          </a:p>
        </p:txBody>
      </p:sp>
      <p:sp>
        <p:nvSpPr>
          <p:cNvPr id="4" name="Slide Number Placeholder 3"/>
          <p:cNvSpPr>
            <a:spLocks noGrp="1"/>
          </p:cNvSpPr>
          <p:nvPr>
            <p:ph type="sldNum" sz="quarter" idx="5"/>
          </p:nvPr>
        </p:nvSpPr>
        <p:spPr/>
        <p:txBody>
          <a:bodyPr/>
          <a:lstStyle/>
          <a:p>
            <a:fld id="{654D4DF2-C9E2-41AD-906F-9D8817CAD7F4}" type="slidenum">
              <a:rPr lang="en-US" smtClean="0"/>
              <a:t>3</a:t>
            </a:fld>
            <a:endParaRPr lang="en-US"/>
          </a:p>
        </p:txBody>
      </p:sp>
    </p:spTree>
    <p:extLst>
      <p:ext uri="{BB962C8B-B14F-4D97-AF65-F5344CB8AC3E}">
        <p14:creationId xmlns:p14="http://schemas.microsoft.com/office/powerpoint/2010/main" val="1936577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a:t>
            </a:r>
            <a:r>
              <a:rPr lang="en-US" b="1" dirty="0"/>
              <a:t>:</a:t>
            </a:r>
          </a:p>
          <a:p>
            <a:r>
              <a:rPr lang="en-US" b="0" dirty="0"/>
              <a:t>If this slide generates a lot of concern and discussion about proper device usage, you may want to consider asking the audience to hold their questions until the end, or offering to review inhaler technique in a separate meeting.</a:t>
            </a:r>
          </a:p>
        </p:txBody>
      </p:sp>
      <p:sp>
        <p:nvSpPr>
          <p:cNvPr id="4" name="Slide Number Placeholder 3"/>
          <p:cNvSpPr>
            <a:spLocks noGrp="1"/>
          </p:cNvSpPr>
          <p:nvPr>
            <p:ph type="sldNum" sz="quarter" idx="5"/>
          </p:nvPr>
        </p:nvSpPr>
        <p:spPr/>
        <p:txBody>
          <a:bodyPr/>
          <a:lstStyle/>
          <a:p>
            <a:fld id="{654D4DF2-C9E2-41AD-906F-9D8817CAD7F4}" type="slidenum">
              <a:rPr lang="en-US" smtClean="0"/>
              <a:t>4</a:t>
            </a:fld>
            <a:endParaRPr lang="en-US"/>
          </a:p>
        </p:txBody>
      </p:sp>
    </p:spTree>
    <p:extLst>
      <p:ext uri="{BB962C8B-B14F-4D97-AF65-F5344CB8AC3E}">
        <p14:creationId xmlns:p14="http://schemas.microsoft.com/office/powerpoint/2010/main" val="318130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Note to presenter</a:t>
            </a:r>
            <a:r>
              <a:rPr lang="en-US" b="1" dirty="0"/>
              <a:t>:</a:t>
            </a:r>
          </a:p>
          <a:p>
            <a:r>
              <a:rPr lang="en-US" dirty="0"/>
              <a:t>This would be a good place to ask a couple of audience members to share their experience with some of the challenges presented on this slide.</a:t>
            </a:r>
          </a:p>
        </p:txBody>
      </p:sp>
      <p:sp>
        <p:nvSpPr>
          <p:cNvPr id="4" name="Slide Number Placeholder 3"/>
          <p:cNvSpPr>
            <a:spLocks noGrp="1"/>
          </p:cNvSpPr>
          <p:nvPr>
            <p:ph type="sldNum" sz="quarter" idx="5"/>
          </p:nvPr>
        </p:nvSpPr>
        <p:spPr/>
        <p:txBody>
          <a:bodyPr/>
          <a:lstStyle/>
          <a:p>
            <a:fld id="{654D4DF2-C9E2-41AD-906F-9D8817CAD7F4}" type="slidenum">
              <a:rPr lang="en-US" smtClean="0"/>
              <a:t>5</a:t>
            </a:fld>
            <a:endParaRPr lang="en-US"/>
          </a:p>
        </p:txBody>
      </p:sp>
    </p:spTree>
    <p:extLst>
      <p:ext uri="{BB962C8B-B14F-4D97-AF65-F5344CB8AC3E}">
        <p14:creationId xmlns:p14="http://schemas.microsoft.com/office/powerpoint/2010/main" val="3750108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p>
        </p:txBody>
      </p:sp>
      <p:sp>
        <p:nvSpPr>
          <p:cNvPr id="4" name="Slide Number Placeholder 3"/>
          <p:cNvSpPr>
            <a:spLocks noGrp="1"/>
          </p:cNvSpPr>
          <p:nvPr>
            <p:ph type="sldNum" sz="quarter" idx="5"/>
          </p:nvPr>
        </p:nvSpPr>
        <p:spPr/>
        <p:txBody>
          <a:bodyPr/>
          <a:lstStyle/>
          <a:p>
            <a:fld id="{654D4DF2-C9E2-41AD-906F-9D8817CAD7F4}" type="slidenum">
              <a:rPr lang="en-US" smtClean="0"/>
              <a:t>6</a:t>
            </a:fld>
            <a:endParaRPr lang="en-US"/>
          </a:p>
        </p:txBody>
      </p:sp>
    </p:spTree>
    <p:extLst>
      <p:ext uri="{BB962C8B-B14F-4D97-AF65-F5344CB8AC3E}">
        <p14:creationId xmlns:p14="http://schemas.microsoft.com/office/powerpoint/2010/main" val="616629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a:t>
            </a:r>
          </a:p>
          <a:p>
            <a:r>
              <a:rPr lang="en-US" b="0" i="0" dirty="0"/>
              <a:t>There is a </a:t>
            </a:r>
            <a:r>
              <a:rPr lang="en-US" b="0" i="1" dirty="0"/>
              <a:t>Talking to Your Doctor about Inhaled Medication </a:t>
            </a:r>
            <a:r>
              <a:rPr lang="en-US" b="0" i="0" dirty="0"/>
              <a:t>handout with this module that includes conversation starters about these factors </a:t>
            </a:r>
          </a:p>
          <a:p>
            <a:endParaRPr lang="en-US" dirty="0"/>
          </a:p>
        </p:txBody>
      </p:sp>
      <p:sp>
        <p:nvSpPr>
          <p:cNvPr id="4" name="Slide Number Placeholder 3"/>
          <p:cNvSpPr>
            <a:spLocks noGrp="1"/>
          </p:cNvSpPr>
          <p:nvPr>
            <p:ph type="sldNum" sz="quarter" idx="5"/>
          </p:nvPr>
        </p:nvSpPr>
        <p:spPr/>
        <p:txBody>
          <a:bodyPr/>
          <a:lstStyle/>
          <a:p>
            <a:fld id="{654D4DF2-C9E2-41AD-906F-9D8817CAD7F4}" type="slidenum">
              <a:rPr lang="en-US" smtClean="0"/>
              <a:t>7</a:t>
            </a:fld>
            <a:endParaRPr lang="en-US"/>
          </a:p>
        </p:txBody>
      </p:sp>
    </p:spTree>
    <p:extLst>
      <p:ext uri="{BB962C8B-B14F-4D97-AF65-F5344CB8AC3E}">
        <p14:creationId xmlns:p14="http://schemas.microsoft.com/office/powerpoint/2010/main" val="4245822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to presenter:</a:t>
            </a:r>
          </a:p>
          <a:p>
            <a:r>
              <a:rPr lang="en-US" b="0" i="0" dirty="0"/>
              <a:t>This is a good place to ask the audience about their experience with nebulizer use. Do they have one? How old is it? How often do they use it and under what circumstances? Probe</a:t>
            </a:r>
            <a:r>
              <a:rPr lang="en-US" b="0" i="0" baseline="0" dirty="0"/>
              <a:t> for knowledge gaps about proper usage, and about attitudes. </a:t>
            </a:r>
            <a:r>
              <a:rPr lang="en-US" b="0" i="0" dirty="0"/>
              <a:t>Many patients acknowledge that they can tell the medication works better when they use a nebulizer, but their impressions of the awkwardness of the machine and the time it takes to take a treatment may be out-of-date. </a:t>
            </a:r>
          </a:p>
        </p:txBody>
      </p:sp>
      <p:sp>
        <p:nvSpPr>
          <p:cNvPr id="4" name="Slide Number Placeholder 3"/>
          <p:cNvSpPr>
            <a:spLocks noGrp="1"/>
          </p:cNvSpPr>
          <p:nvPr>
            <p:ph type="sldNum" sz="quarter" idx="5"/>
          </p:nvPr>
        </p:nvSpPr>
        <p:spPr/>
        <p:txBody>
          <a:bodyPr/>
          <a:lstStyle/>
          <a:p>
            <a:fld id="{654D4DF2-C9E2-41AD-906F-9D8817CAD7F4}" type="slidenum">
              <a:rPr lang="en-US" smtClean="0"/>
              <a:t>8</a:t>
            </a:fld>
            <a:endParaRPr lang="en-US"/>
          </a:p>
        </p:txBody>
      </p:sp>
    </p:spTree>
    <p:extLst>
      <p:ext uri="{BB962C8B-B14F-4D97-AF65-F5344CB8AC3E}">
        <p14:creationId xmlns:p14="http://schemas.microsoft.com/office/powerpoint/2010/main" val="2262772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dirty="0"/>
          </a:p>
        </p:txBody>
      </p:sp>
      <p:sp>
        <p:nvSpPr>
          <p:cNvPr id="4" name="Slide Number Placeholder 3"/>
          <p:cNvSpPr>
            <a:spLocks noGrp="1"/>
          </p:cNvSpPr>
          <p:nvPr>
            <p:ph type="sldNum" sz="quarter" idx="5"/>
          </p:nvPr>
        </p:nvSpPr>
        <p:spPr/>
        <p:txBody>
          <a:bodyPr/>
          <a:lstStyle/>
          <a:p>
            <a:fld id="{654D4DF2-C9E2-41AD-906F-9D8817CAD7F4}" type="slidenum">
              <a:rPr lang="en-US" smtClean="0"/>
              <a:t>9</a:t>
            </a:fld>
            <a:endParaRPr lang="en-US"/>
          </a:p>
        </p:txBody>
      </p:sp>
    </p:spTree>
    <p:extLst>
      <p:ext uri="{BB962C8B-B14F-4D97-AF65-F5344CB8AC3E}">
        <p14:creationId xmlns:p14="http://schemas.microsoft.com/office/powerpoint/2010/main" val="3685891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BD5E3-6BE8-4EC3-93E6-A05CF046DC85}"/>
              </a:ext>
            </a:extLst>
          </p:cNvPr>
          <p:cNvSpPr>
            <a:spLocks noGrp="1"/>
          </p:cNvSpPr>
          <p:nvPr>
            <p:ph type="ctrTitle"/>
          </p:nvPr>
        </p:nvSpPr>
        <p:spPr>
          <a:xfrm>
            <a:off x="1524000" y="1122363"/>
            <a:ext cx="9144000" cy="2387600"/>
          </a:xfrm>
        </p:spPr>
        <p:txBody>
          <a:bodyPr anchor="b">
            <a:normAutofit/>
          </a:bodyPr>
          <a:lstStyle>
            <a:lvl1pPr algn="ctr">
              <a:defRPr sz="4800"/>
            </a:lvl1pPr>
          </a:lstStyle>
          <a:p>
            <a:r>
              <a:rPr lang="en-US" dirty="0"/>
              <a:t>Click to edit Master title style</a:t>
            </a:r>
          </a:p>
        </p:txBody>
      </p:sp>
      <p:sp>
        <p:nvSpPr>
          <p:cNvPr id="3" name="Subtitle 2">
            <a:extLst>
              <a:ext uri="{FF2B5EF4-FFF2-40B4-BE49-F238E27FC236}">
                <a16:creationId xmlns:a16="http://schemas.microsoft.com/office/drawing/2014/main" id="{504445BF-9397-449B-B21E-D6B69BEB8D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8062360E-00BE-453A-BDA1-E5AED5088877}"/>
              </a:ext>
            </a:extLst>
          </p:cNvPr>
          <p:cNvSpPr>
            <a:spLocks noGrp="1"/>
          </p:cNvSpPr>
          <p:nvPr>
            <p:ph type="dt" sz="half" idx="10"/>
          </p:nvPr>
        </p:nvSpPr>
        <p:spPr>
          <a:xfrm>
            <a:off x="838200" y="6356350"/>
            <a:ext cx="2743200" cy="365125"/>
          </a:xfrm>
          <a:prstGeom prst="rect">
            <a:avLst/>
          </a:prstGeom>
        </p:spPr>
        <p:txBody>
          <a:bodyPr/>
          <a:lstStyle/>
          <a:p>
            <a:fld id="{86E28B05-BC59-4575-95B4-7185037145B9}" type="datetime1">
              <a:rPr lang="en-US" smtClean="0"/>
              <a:t>3/11/2020</a:t>
            </a:fld>
            <a:endParaRPr lang="en-US"/>
          </a:p>
        </p:txBody>
      </p:sp>
      <p:sp>
        <p:nvSpPr>
          <p:cNvPr id="5" name="Footer Placeholder 4">
            <a:extLst>
              <a:ext uri="{FF2B5EF4-FFF2-40B4-BE49-F238E27FC236}">
                <a16:creationId xmlns:a16="http://schemas.microsoft.com/office/drawing/2014/main" id="{513A4B8A-2702-4302-A46A-7657E888FB8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5180DF2-3593-4073-A128-5EAA76DC7A41}"/>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3383871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2F3FC-16B6-4261-948A-6ECC6C94A649}"/>
              </a:ext>
            </a:extLst>
          </p:cNvPr>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a:extLst>
              <a:ext uri="{FF2B5EF4-FFF2-40B4-BE49-F238E27FC236}">
                <a16:creationId xmlns:a16="http://schemas.microsoft.com/office/drawing/2014/main" id="{118809AD-2BCD-4590-A221-7252A2F892AD}"/>
              </a:ext>
            </a:extLst>
          </p:cNvPr>
          <p:cNvSpPr>
            <a:spLocks noGrp="1"/>
          </p:cNvSpPr>
          <p:nvPr>
            <p:ph idx="1"/>
          </p:nvPr>
        </p:nvSpPr>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D25CE1C-9646-475B-A748-6BCFA2E130E6}"/>
              </a:ext>
            </a:extLst>
          </p:cNvPr>
          <p:cNvSpPr>
            <a:spLocks noGrp="1"/>
          </p:cNvSpPr>
          <p:nvPr>
            <p:ph type="dt" sz="half" idx="10"/>
          </p:nvPr>
        </p:nvSpPr>
        <p:spPr>
          <a:xfrm>
            <a:off x="838200" y="6356350"/>
            <a:ext cx="2743200" cy="365125"/>
          </a:xfrm>
          <a:prstGeom prst="rect">
            <a:avLst/>
          </a:prstGeom>
        </p:spPr>
        <p:txBody>
          <a:bodyPr/>
          <a:lstStyle/>
          <a:p>
            <a:fld id="{210AE340-11EB-4C29-BAAE-FB425E6B692D}" type="datetime1">
              <a:rPr lang="en-US" smtClean="0"/>
              <a:t>3/11/2020</a:t>
            </a:fld>
            <a:endParaRPr lang="en-US"/>
          </a:p>
        </p:txBody>
      </p:sp>
      <p:sp>
        <p:nvSpPr>
          <p:cNvPr id="5" name="Footer Placeholder 4">
            <a:extLst>
              <a:ext uri="{FF2B5EF4-FFF2-40B4-BE49-F238E27FC236}">
                <a16:creationId xmlns:a16="http://schemas.microsoft.com/office/drawing/2014/main" id="{6FBD885B-49E7-4D0C-A888-D60658780A7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93B9EC0-AD58-4D42-8CA3-BBE70BBEC091}"/>
              </a:ext>
            </a:extLst>
          </p:cNvPr>
          <p:cNvSpPr>
            <a:spLocks noGrp="1"/>
          </p:cNvSpPr>
          <p:nvPr>
            <p:ph type="sldNum" sz="quarter" idx="12"/>
          </p:nvPr>
        </p:nvSpPr>
        <p:spPr/>
        <p:txBody>
          <a:bodyPr/>
          <a:lstStyle/>
          <a:p>
            <a:fld id="{CBCAEF73-4DAE-48C1-B341-822DB856C474}" type="slidenum">
              <a:rPr lang="en-US" smtClean="0"/>
              <a:t>‹#›</a:t>
            </a:fld>
            <a:endParaRPr lang="en-US" dirty="0"/>
          </a:p>
        </p:txBody>
      </p:sp>
    </p:spTree>
    <p:extLst>
      <p:ext uri="{BB962C8B-B14F-4D97-AF65-F5344CB8AC3E}">
        <p14:creationId xmlns:p14="http://schemas.microsoft.com/office/powerpoint/2010/main" val="137451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EF873-26A6-4EA1-822B-B31F9743A017}"/>
              </a:ext>
            </a:extLst>
          </p:cNvPr>
          <p:cNvSpPr>
            <a:spLocks noGrp="1"/>
          </p:cNvSpPr>
          <p:nvPr>
            <p:ph type="title"/>
          </p:nvPr>
        </p:nvSpPr>
        <p:spPr>
          <a:xfrm>
            <a:off x="831850" y="1709738"/>
            <a:ext cx="10515600" cy="2852737"/>
          </a:xfrm>
        </p:spPr>
        <p:txBody>
          <a:bodyPr anchor="b">
            <a:normAutofit/>
          </a:bodyPr>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DA7644C2-F296-4B5D-A64B-6C428E279F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89E2D4-4F37-43F5-BAE0-0D1212C497EA}"/>
              </a:ext>
            </a:extLst>
          </p:cNvPr>
          <p:cNvSpPr>
            <a:spLocks noGrp="1"/>
          </p:cNvSpPr>
          <p:nvPr>
            <p:ph type="dt" sz="half" idx="10"/>
          </p:nvPr>
        </p:nvSpPr>
        <p:spPr>
          <a:xfrm>
            <a:off x="838200" y="6356350"/>
            <a:ext cx="2743200" cy="365125"/>
          </a:xfrm>
          <a:prstGeom prst="rect">
            <a:avLst/>
          </a:prstGeom>
        </p:spPr>
        <p:txBody>
          <a:bodyPr/>
          <a:lstStyle/>
          <a:p>
            <a:fld id="{49DCD219-147B-46BE-A05B-8971C33AFAE4}" type="datetime1">
              <a:rPr lang="en-US" smtClean="0"/>
              <a:t>3/11/2020</a:t>
            </a:fld>
            <a:endParaRPr lang="en-US"/>
          </a:p>
        </p:txBody>
      </p:sp>
      <p:sp>
        <p:nvSpPr>
          <p:cNvPr id="5" name="Footer Placeholder 4">
            <a:extLst>
              <a:ext uri="{FF2B5EF4-FFF2-40B4-BE49-F238E27FC236}">
                <a16:creationId xmlns:a16="http://schemas.microsoft.com/office/drawing/2014/main" id="{8CA6F50C-B767-45EC-8CA8-F44B652F00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7B65DD6-6819-4CB2-96FD-6D43B5BDAEBA}"/>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3260243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32185-A97E-4E3A-A603-FF9507AE3692}"/>
              </a:ext>
            </a:extLst>
          </p:cNvPr>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a:extLst>
              <a:ext uri="{FF2B5EF4-FFF2-40B4-BE49-F238E27FC236}">
                <a16:creationId xmlns:a16="http://schemas.microsoft.com/office/drawing/2014/main" id="{EDC9804A-715B-49DA-B17E-F5B3F05A9F4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D3FDD3-0129-4D93-9B9A-8E4CC94277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E338F0-9C62-4967-BB29-D9FA5D2E6339}"/>
              </a:ext>
            </a:extLst>
          </p:cNvPr>
          <p:cNvSpPr>
            <a:spLocks noGrp="1"/>
          </p:cNvSpPr>
          <p:nvPr>
            <p:ph type="dt" sz="half" idx="10"/>
          </p:nvPr>
        </p:nvSpPr>
        <p:spPr>
          <a:xfrm>
            <a:off x="838200" y="6356350"/>
            <a:ext cx="2743200" cy="365125"/>
          </a:xfrm>
          <a:prstGeom prst="rect">
            <a:avLst/>
          </a:prstGeom>
        </p:spPr>
        <p:txBody>
          <a:bodyPr/>
          <a:lstStyle/>
          <a:p>
            <a:fld id="{150C9735-A5AE-4512-9BE3-E4E1404F3F6C}" type="datetime1">
              <a:rPr lang="en-US" smtClean="0"/>
              <a:t>3/11/2020</a:t>
            </a:fld>
            <a:endParaRPr lang="en-US"/>
          </a:p>
        </p:txBody>
      </p:sp>
      <p:sp>
        <p:nvSpPr>
          <p:cNvPr id="6" name="Footer Placeholder 5">
            <a:extLst>
              <a:ext uri="{FF2B5EF4-FFF2-40B4-BE49-F238E27FC236}">
                <a16:creationId xmlns:a16="http://schemas.microsoft.com/office/drawing/2014/main" id="{AF0154DC-FF18-4D11-963A-0DB8BE84E8B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87833570-808C-4926-BE61-4D1919621546}"/>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30407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754F9-BB4E-4ABF-8F62-E8DE77340F27}"/>
              </a:ext>
            </a:extLst>
          </p:cNvPr>
          <p:cNvSpPr>
            <a:spLocks noGrp="1"/>
          </p:cNvSpPr>
          <p:nvPr>
            <p:ph type="title"/>
          </p:nvPr>
        </p:nvSpPr>
        <p:spPr>
          <a:xfrm>
            <a:off x="839788" y="365125"/>
            <a:ext cx="10515600" cy="1325563"/>
          </a:xfrm>
        </p:spPr>
        <p:txBody>
          <a:bodyPr>
            <a:normAutofit/>
          </a:bodyPr>
          <a:lstStyle>
            <a:lvl1pPr>
              <a:defRPr sz="3600"/>
            </a:lvl1pPr>
          </a:lstStyle>
          <a:p>
            <a:r>
              <a:rPr lang="en-US" dirty="0"/>
              <a:t>Click to edit Master title style</a:t>
            </a:r>
          </a:p>
        </p:txBody>
      </p:sp>
      <p:sp>
        <p:nvSpPr>
          <p:cNvPr id="3" name="Text Placeholder 2">
            <a:extLst>
              <a:ext uri="{FF2B5EF4-FFF2-40B4-BE49-F238E27FC236}">
                <a16:creationId xmlns:a16="http://schemas.microsoft.com/office/drawing/2014/main" id="{D960B4BF-34DD-422C-B620-883BA0E101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EA590C-5170-44E8-BE3A-69F8391965C0}"/>
              </a:ext>
            </a:extLst>
          </p:cNvPr>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0DBA261F-F379-4621-97D8-AFF4C9E583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B02340-1566-4D16-AF36-63A4CF1D79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3EF771-4A81-4AC9-9C3A-9D9553765D07}"/>
              </a:ext>
            </a:extLst>
          </p:cNvPr>
          <p:cNvSpPr>
            <a:spLocks noGrp="1"/>
          </p:cNvSpPr>
          <p:nvPr>
            <p:ph type="dt" sz="half" idx="10"/>
          </p:nvPr>
        </p:nvSpPr>
        <p:spPr>
          <a:xfrm>
            <a:off x="838200" y="6356350"/>
            <a:ext cx="2743200" cy="365125"/>
          </a:xfrm>
          <a:prstGeom prst="rect">
            <a:avLst/>
          </a:prstGeom>
        </p:spPr>
        <p:txBody>
          <a:bodyPr/>
          <a:lstStyle/>
          <a:p>
            <a:fld id="{940014F6-B885-470B-9179-62CFF68DC54E}" type="datetime1">
              <a:rPr lang="en-US" smtClean="0"/>
              <a:t>3/11/2020</a:t>
            </a:fld>
            <a:endParaRPr lang="en-US"/>
          </a:p>
        </p:txBody>
      </p:sp>
      <p:sp>
        <p:nvSpPr>
          <p:cNvPr id="8" name="Footer Placeholder 7">
            <a:extLst>
              <a:ext uri="{FF2B5EF4-FFF2-40B4-BE49-F238E27FC236}">
                <a16:creationId xmlns:a16="http://schemas.microsoft.com/office/drawing/2014/main" id="{E54B9AFB-1DAE-4295-8CA9-CBA8CBEF306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304C54C2-ABE7-4F6B-849F-55AFD6C2AFCB}"/>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1069967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47AE3-612C-40E8-BCA2-ED0D35B8EA0C}"/>
              </a:ext>
            </a:extLst>
          </p:cNvPr>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2">
            <a:extLst>
              <a:ext uri="{FF2B5EF4-FFF2-40B4-BE49-F238E27FC236}">
                <a16:creationId xmlns:a16="http://schemas.microsoft.com/office/drawing/2014/main" id="{DFE6E556-73F3-4B97-9BE3-C77074763120}"/>
              </a:ext>
            </a:extLst>
          </p:cNvPr>
          <p:cNvSpPr>
            <a:spLocks noGrp="1"/>
          </p:cNvSpPr>
          <p:nvPr>
            <p:ph type="dt" sz="half" idx="10"/>
          </p:nvPr>
        </p:nvSpPr>
        <p:spPr>
          <a:xfrm>
            <a:off x="838200" y="6356350"/>
            <a:ext cx="2743200" cy="365125"/>
          </a:xfrm>
          <a:prstGeom prst="rect">
            <a:avLst/>
          </a:prstGeom>
        </p:spPr>
        <p:txBody>
          <a:bodyPr/>
          <a:lstStyle/>
          <a:p>
            <a:fld id="{B278F029-5208-414C-83D3-304DC1769879}" type="datetime1">
              <a:rPr lang="en-US" smtClean="0"/>
              <a:t>3/11/2020</a:t>
            </a:fld>
            <a:endParaRPr lang="en-US"/>
          </a:p>
        </p:txBody>
      </p:sp>
      <p:sp>
        <p:nvSpPr>
          <p:cNvPr id="4" name="Footer Placeholder 3">
            <a:extLst>
              <a:ext uri="{FF2B5EF4-FFF2-40B4-BE49-F238E27FC236}">
                <a16:creationId xmlns:a16="http://schemas.microsoft.com/office/drawing/2014/main" id="{A21901B2-559E-4E80-9FF7-6C039B8CFAC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93A71605-80E1-48D4-B40F-E37ECD3C9E62}"/>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3443644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64F0BA-E98E-45E2-8D89-5C01FE525D0F}"/>
              </a:ext>
            </a:extLst>
          </p:cNvPr>
          <p:cNvSpPr>
            <a:spLocks noGrp="1"/>
          </p:cNvSpPr>
          <p:nvPr>
            <p:ph type="dt" sz="half" idx="10"/>
          </p:nvPr>
        </p:nvSpPr>
        <p:spPr>
          <a:xfrm>
            <a:off x="838200" y="6356350"/>
            <a:ext cx="2743200" cy="365125"/>
          </a:xfrm>
          <a:prstGeom prst="rect">
            <a:avLst/>
          </a:prstGeom>
        </p:spPr>
        <p:txBody>
          <a:bodyPr/>
          <a:lstStyle/>
          <a:p>
            <a:fld id="{379ACAE0-75E8-4E83-967A-0F66A6EF3BA1}" type="datetime1">
              <a:rPr lang="en-US" smtClean="0"/>
              <a:t>3/11/2020</a:t>
            </a:fld>
            <a:endParaRPr lang="en-US"/>
          </a:p>
        </p:txBody>
      </p:sp>
      <p:sp>
        <p:nvSpPr>
          <p:cNvPr id="3" name="Footer Placeholder 2">
            <a:extLst>
              <a:ext uri="{FF2B5EF4-FFF2-40B4-BE49-F238E27FC236}">
                <a16:creationId xmlns:a16="http://schemas.microsoft.com/office/drawing/2014/main" id="{DB1DBC20-6456-47BB-B7A4-8C12508CA65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966349E5-5C92-4D7B-B0B0-1588C52CAE7C}"/>
              </a:ext>
            </a:extLst>
          </p:cNvPr>
          <p:cNvSpPr>
            <a:spLocks noGrp="1"/>
          </p:cNvSpPr>
          <p:nvPr>
            <p:ph type="sldNum" sz="quarter" idx="12"/>
          </p:nvPr>
        </p:nvSpPr>
        <p:spPr>
          <a:xfrm>
            <a:off x="9072513" y="5690852"/>
            <a:ext cx="2743200" cy="365125"/>
          </a:xfrm>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302028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5A7D8-10BE-4CDE-8D88-D4D4E15562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BE64F91-A2FE-4D50-8A3B-A0AA975C1F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E7D5B8-E05B-45D9-A928-201CF2ED9E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C8DC61-A58C-44E8-BCCF-224CA19BF929}"/>
              </a:ext>
            </a:extLst>
          </p:cNvPr>
          <p:cNvSpPr>
            <a:spLocks noGrp="1"/>
          </p:cNvSpPr>
          <p:nvPr>
            <p:ph type="dt" sz="half" idx="10"/>
          </p:nvPr>
        </p:nvSpPr>
        <p:spPr>
          <a:xfrm>
            <a:off x="838200" y="6356350"/>
            <a:ext cx="2743200" cy="365125"/>
          </a:xfrm>
          <a:prstGeom prst="rect">
            <a:avLst/>
          </a:prstGeom>
        </p:spPr>
        <p:txBody>
          <a:bodyPr/>
          <a:lstStyle/>
          <a:p>
            <a:fld id="{45D47724-0395-4138-8BE1-AACACA83BA7F}" type="datetime1">
              <a:rPr lang="en-US" smtClean="0"/>
              <a:t>3/11/2020</a:t>
            </a:fld>
            <a:endParaRPr lang="en-US"/>
          </a:p>
        </p:txBody>
      </p:sp>
      <p:sp>
        <p:nvSpPr>
          <p:cNvPr id="6" name="Footer Placeholder 5">
            <a:extLst>
              <a:ext uri="{FF2B5EF4-FFF2-40B4-BE49-F238E27FC236}">
                <a16:creationId xmlns:a16="http://schemas.microsoft.com/office/drawing/2014/main" id="{75C561AF-3DD1-464C-9126-EADC9B6933D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441A71B-87C3-4A08-99A3-4900515EFBD3}"/>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4292762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4ADFB-5154-4B62-B15E-01A9320DBF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A82D54A-110C-46E2-A3C0-3F108A45E2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FC4F86-0E36-4968-A2E6-E57A0E2FD9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26121D-C849-42B9-A254-424C5A3DF22C}"/>
              </a:ext>
            </a:extLst>
          </p:cNvPr>
          <p:cNvSpPr>
            <a:spLocks noGrp="1"/>
          </p:cNvSpPr>
          <p:nvPr>
            <p:ph type="dt" sz="half" idx="10"/>
          </p:nvPr>
        </p:nvSpPr>
        <p:spPr>
          <a:xfrm>
            <a:off x="838200" y="6356350"/>
            <a:ext cx="2743200" cy="365125"/>
          </a:xfrm>
          <a:prstGeom prst="rect">
            <a:avLst/>
          </a:prstGeom>
        </p:spPr>
        <p:txBody>
          <a:bodyPr/>
          <a:lstStyle/>
          <a:p>
            <a:fld id="{07DAD9F6-3B1D-417C-81D8-AD4A1710BE3A}" type="datetime1">
              <a:rPr lang="en-US" smtClean="0"/>
              <a:t>3/11/2020</a:t>
            </a:fld>
            <a:endParaRPr lang="en-US"/>
          </a:p>
        </p:txBody>
      </p:sp>
      <p:sp>
        <p:nvSpPr>
          <p:cNvPr id="6" name="Footer Placeholder 5">
            <a:extLst>
              <a:ext uri="{FF2B5EF4-FFF2-40B4-BE49-F238E27FC236}">
                <a16:creationId xmlns:a16="http://schemas.microsoft.com/office/drawing/2014/main" id="{F30296D5-9FE2-41F3-8BD2-69C146F303B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E4DA7AC-1688-403F-AD76-F6E3E2C41FEC}"/>
              </a:ext>
            </a:extLst>
          </p:cNvPr>
          <p:cNvSpPr>
            <a:spLocks noGrp="1"/>
          </p:cNvSpPr>
          <p:nvPr>
            <p:ph type="sldNum" sz="quarter" idx="12"/>
          </p:nvPr>
        </p:nvSpPr>
        <p:spPr/>
        <p:txBody>
          <a:bodyPr/>
          <a:lstStyle/>
          <a:p>
            <a:fld id="{CBCAEF73-4DAE-48C1-B341-822DB856C474}" type="slidenum">
              <a:rPr lang="en-US" smtClean="0"/>
              <a:t>‹#›</a:t>
            </a:fld>
            <a:endParaRPr lang="en-US"/>
          </a:p>
        </p:txBody>
      </p:sp>
    </p:spTree>
    <p:extLst>
      <p:ext uri="{BB962C8B-B14F-4D97-AF65-F5344CB8AC3E}">
        <p14:creationId xmlns:p14="http://schemas.microsoft.com/office/powerpoint/2010/main" val="161568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017CD3-D3F8-4DD8-B31A-4CCA83B4C8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BE10A77-12C3-4595-AE06-CC1882F4DC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2950BFFA-796F-48E8-BE15-AE77F803B2B0}"/>
              </a:ext>
            </a:extLst>
          </p:cNvPr>
          <p:cNvSpPr>
            <a:spLocks noGrp="1"/>
          </p:cNvSpPr>
          <p:nvPr>
            <p:ph type="sldNum" sz="quarter" idx="4"/>
          </p:nvPr>
        </p:nvSpPr>
        <p:spPr>
          <a:xfrm>
            <a:off x="9100794" y="56908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AEF73-4DAE-48C1-B341-822DB856C474}" type="slidenum">
              <a:rPr lang="en-US" smtClean="0"/>
              <a:t>‹#›</a:t>
            </a:fld>
            <a:endParaRPr lang="en-US" dirty="0"/>
          </a:p>
        </p:txBody>
      </p:sp>
    </p:spTree>
    <p:extLst>
      <p:ext uri="{BB962C8B-B14F-4D97-AF65-F5344CB8AC3E}">
        <p14:creationId xmlns:p14="http://schemas.microsoft.com/office/powerpoint/2010/main" val="3908732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914400" rtl="0" eaLnBrk="1" latinLnBrk="0" hangingPunct="1">
        <a:lnSpc>
          <a:spcPct val="90000"/>
        </a:lnSpc>
        <a:spcBef>
          <a:spcPct val="0"/>
        </a:spcBef>
        <a:buNone/>
        <a:defRPr sz="3600" kern="1200">
          <a:solidFill>
            <a:srgbClr val="ED1B2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77DE0-9F01-433C-AF12-6645C72C0AA5}"/>
              </a:ext>
            </a:extLst>
          </p:cNvPr>
          <p:cNvSpPr>
            <a:spLocks noGrp="1"/>
          </p:cNvSpPr>
          <p:nvPr>
            <p:ph type="ctrTitle" idx="4294967295"/>
          </p:nvPr>
        </p:nvSpPr>
        <p:spPr>
          <a:xfrm>
            <a:off x="8440614" y="2235200"/>
            <a:ext cx="3297117" cy="2387600"/>
          </a:xfrm>
        </p:spPr>
        <p:txBody>
          <a:bodyPr>
            <a:normAutofit/>
          </a:bodyPr>
          <a:lstStyle/>
          <a:p>
            <a:r>
              <a:rPr lang="en-US" dirty="0">
                <a:solidFill>
                  <a:schemeClr val="bg1"/>
                </a:solidFill>
                <a:latin typeface="Lato Heavy" panose="020F0902020204030203" pitchFamily="34" charset="0"/>
                <a:cs typeface="Lato Heavy" panose="020F0902020204030203" pitchFamily="34" charset="0"/>
              </a:rPr>
              <a:t>Getting the Most from Your Inhaled Medication</a:t>
            </a:r>
          </a:p>
        </p:txBody>
      </p:sp>
      <p:sp>
        <p:nvSpPr>
          <p:cNvPr id="3" name="Subtitle 2">
            <a:extLst>
              <a:ext uri="{FF2B5EF4-FFF2-40B4-BE49-F238E27FC236}">
                <a16:creationId xmlns:a16="http://schemas.microsoft.com/office/drawing/2014/main" id="{9F820A1E-32F4-464D-BE9C-3A953EE65C49}"/>
              </a:ext>
            </a:extLst>
          </p:cNvPr>
          <p:cNvSpPr>
            <a:spLocks noGrp="1"/>
          </p:cNvSpPr>
          <p:nvPr>
            <p:ph type="subTitle" idx="4294967295"/>
          </p:nvPr>
        </p:nvSpPr>
        <p:spPr>
          <a:xfrm>
            <a:off x="7802562" y="4988718"/>
            <a:ext cx="3800475" cy="1655763"/>
          </a:xfrm>
        </p:spPr>
        <p:txBody>
          <a:bodyPr>
            <a:normAutofit fontScale="92500" lnSpcReduction="20000"/>
          </a:bodyPr>
          <a:lstStyle/>
          <a:p>
            <a:pPr marL="0" indent="0" algn="r">
              <a:buNone/>
            </a:pPr>
            <a:endParaRPr lang="en-US" dirty="0"/>
          </a:p>
          <a:p>
            <a:pPr marL="0" indent="0" algn="r">
              <a:buNone/>
            </a:pPr>
            <a:r>
              <a:rPr lang="en-US" dirty="0"/>
              <a:t>[Presenter’s Name]</a:t>
            </a:r>
          </a:p>
          <a:p>
            <a:pPr marL="0" indent="0" algn="r">
              <a:buNone/>
            </a:pPr>
            <a:r>
              <a:rPr lang="en-US" dirty="0"/>
              <a:t>[Job title]</a:t>
            </a:r>
          </a:p>
          <a:p>
            <a:pPr marL="0" indent="0" algn="r">
              <a:buNone/>
            </a:pPr>
            <a:r>
              <a:rPr lang="en-US" dirty="0"/>
              <a:t>[Organization]</a:t>
            </a:r>
          </a:p>
        </p:txBody>
      </p:sp>
      <p:pic>
        <p:nvPicPr>
          <p:cNvPr id="5" name="Picture 4" descr="A picture containing person, indoor, holding, woman&#10;&#10;Description automatically generated">
            <a:extLst>
              <a:ext uri="{FF2B5EF4-FFF2-40B4-BE49-F238E27FC236}">
                <a16:creationId xmlns:a16="http://schemas.microsoft.com/office/drawing/2014/main" id="{75CD082E-2885-4DD6-89A4-9F4C976CF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498" y="1922549"/>
            <a:ext cx="6787299" cy="4520421"/>
          </a:xfrm>
          <a:prstGeom prst="rect">
            <a:avLst/>
          </a:prstGeom>
        </p:spPr>
      </p:pic>
    </p:spTree>
    <p:extLst>
      <p:ext uri="{BB962C8B-B14F-4D97-AF65-F5344CB8AC3E}">
        <p14:creationId xmlns:p14="http://schemas.microsoft.com/office/powerpoint/2010/main" val="843625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69BA869-6F4C-41D6-BFDB-C015A34A65C9}"/>
              </a:ext>
            </a:extLst>
          </p:cNvPr>
          <p:cNvSpPr/>
          <p:nvPr/>
        </p:nvSpPr>
        <p:spPr>
          <a:xfrm>
            <a:off x="8200471" y="1637102"/>
            <a:ext cx="3336438" cy="1801833"/>
          </a:xfrm>
          <a:prstGeom prst="rect">
            <a:avLst/>
          </a:prstGeom>
          <a:solidFill>
            <a:srgbClr val="686663">
              <a:alpha val="29000"/>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B7A0489-0834-491B-A0F8-422103A17C62}"/>
              </a:ext>
            </a:extLst>
          </p:cNvPr>
          <p:cNvSpPr/>
          <p:nvPr/>
        </p:nvSpPr>
        <p:spPr>
          <a:xfrm>
            <a:off x="4502800" y="1639670"/>
            <a:ext cx="3482490" cy="1801834"/>
          </a:xfrm>
          <a:prstGeom prst="rect">
            <a:avLst/>
          </a:prstGeom>
          <a:solidFill>
            <a:srgbClr val="686663">
              <a:alpha val="29000"/>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1304DA-29CC-4438-B497-600909C4A8B2}"/>
              </a:ext>
            </a:extLst>
          </p:cNvPr>
          <p:cNvSpPr>
            <a:spLocks noGrp="1"/>
          </p:cNvSpPr>
          <p:nvPr>
            <p:ph type="title"/>
          </p:nvPr>
        </p:nvSpPr>
        <p:spPr>
          <a:xfrm>
            <a:off x="649664" y="835803"/>
            <a:ext cx="10515600" cy="624480"/>
          </a:xfrm>
        </p:spPr>
        <p:txBody>
          <a:bodyPr/>
          <a:lstStyle/>
          <a:p>
            <a:r>
              <a:rPr lang="en-US" dirty="0">
                <a:latin typeface="+mn-lt"/>
              </a:rPr>
              <a:t>Types of nebulizers and how they work</a:t>
            </a:r>
          </a:p>
        </p:txBody>
      </p:sp>
      <p:sp>
        <p:nvSpPr>
          <p:cNvPr id="3" name="Content Placeholder 2">
            <a:extLst>
              <a:ext uri="{FF2B5EF4-FFF2-40B4-BE49-F238E27FC236}">
                <a16:creationId xmlns:a16="http://schemas.microsoft.com/office/drawing/2014/main" id="{8EEA607C-85A8-43E4-BBE3-1575B3E8EAEB}"/>
              </a:ext>
            </a:extLst>
          </p:cNvPr>
          <p:cNvSpPr>
            <a:spLocks noGrp="1"/>
          </p:cNvSpPr>
          <p:nvPr>
            <p:ph sz="half" idx="1"/>
          </p:nvPr>
        </p:nvSpPr>
        <p:spPr>
          <a:xfrm>
            <a:off x="4563357" y="1825626"/>
            <a:ext cx="3359544" cy="1520889"/>
          </a:xfrm>
        </p:spPr>
        <p:txBody>
          <a:bodyPr>
            <a:normAutofit/>
          </a:bodyPr>
          <a:lstStyle/>
          <a:p>
            <a:pPr marL="0" indent="0" algn="ctr">
              <a:buNone/>
            </a:pPr>
            <a:r>
              <a:rPr lang="en-US" sz="2400" dirty="0">
                <a:solidFill>
                  <a:srgbClr val="ED1B2E"/>
                </a:solidFill>
              </a:rPr>
              <a:t>Ultrasonic Nebulizer</a:t>
            </a:r>
          </a:p>
          <a:p>
            <a:pPr marL="0" indent="0" algn="ctr">
              <a:buNone/>
            </a:pPr>
            <a:r>
              <a:rPr lang="en-US" sz="2000" dirty="0"/>
              <a:t>Waves of energy sent through liquid makes aerosol</a:t>
            </a:r>
          </a:p>
        </p:txBody>
      </p:sp>
      <p:sp>
        <p:nvSpPr>
          <p:cNvPr id="4" name="Content Placeholder 3">
            <a:extLst>
              <a:ext uri="{FF2B5EF4-FFF2-40B4-BE49-F238E27FC236}">
                <a16:creationId xmlns:a16="http://schemas.microsoft.com/office/drawing/2014/main" id="{45321A24-CBF3-4379-A0BF-D2F737281AF9}"/>
              </a:ext>
            </a:extLst>
          </p:cNvPr>
          <p:cNvSpPr>
            <a:spLocks noGrp="1"/>
          </p:cNvSpPr>
          <p:nvPr>
            <p:ph sz="half" idx="2"/>
          </p:nvPr>
        </p:nvSpPr>
        <p:spPr>
          <a:xfrm>
            <a:off x="8372962" y="1825626"/>
            <a:ext cx="2976910" cy="1445475"/>
          </a:xfrm>
        </p:spPr>
        <p:txBody>
          <a:bodyPr>
            <a:normAutofit/>
          </a:bodyPr>
          <a:lstStyle/>
          <a:p>
            <a:pPr marL="0" indent="0" algn="ctr">
              <a:buNone/>
            </a:pPr>
            <a:r>
              <a:rPr lang="en-US" sz="2400" dirty="0">
                <a:solidFill>
                  <a:srgbClr val="ED1B2E"/>
                </a:solidFill>
              </a:rPr>
              <a:t>Mesh Nebulizer</a:t>
            </a:r>
          </a:p>
          <a:p>
            <a:pPr marL="0" indent="0" algn="ctr">
              <a:buNone/>
            </a:pPr>
            <a:r>
              <a:rPr lang="en-US" sz="2000" dirty="0"/>
              <a:t>Liquid forced through vibrating mesh creates aerosol</a:t>
            </a:r>
          </a:p>
        </p:txBody>
      </p:sp>
      <p:sp>
        <p:nvSpPr>
          <p:cNvPr id="8" name="Rectangle 7">
            <a:extLst>
              <a:ext uri="{FF2B5EF4-FFF2-40B4-BE49-F238E27FC236}">
                <a16:creationId xmlns:a16="http://schemas.microsoft.com/office/drawing/2014/main" id="{5649597D-CF4C-484F-B85D-F3D5E6956E40}"/>
              </a:ext>
            </a:extLst>
          </p:cNvPr>
          <p:cNvSpPr/>
          <p:nvPr/>
        </p:nvSpPr>
        <p:spPr>
          <a:xfrm>
            <a:off x="736600" y="1639669"/>
            <a:ext cx="3532893" cy="1835001"/>
          </a:xfrm>
          <a:prstGeom prst="rect">
            <a:avLst/>
          </a:prstGeom>
          <a:solidFill>
            <a:srgbClr val="686663">
              <a:alpha val="29000"/>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109A5CE3-E950-459A-9825-D300CE959DDD}"/>
              </a:ext>
            </a:extLst>
          </p:cNvPr>
          <p:cNvSpPr txBox="1">
            <a:spLocks/>
          </p:cNvSpPr>
          <p:nvPr/>
        </p:nvSpPr>
        <p:spPr>
          <a:xfrm>
            <a:off x="923828" y="1825626"/>
            <a:ext cx="3167406" cy="14454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solidFill>
                  <a:srgbClr val="ED1B2E"/>
                </a:solidFill>
              </a:rPr>
              <a:t>Jet Nebulizer</a:t>
            </a:r>
          </a:p>
          <a:p>
            <a:pPr marL="0" indent="0" algn="ctr">
              <a:buFont typeface="Arial" panose="020B0604020202020204" pitchFamily="34" charset="0"/>
              <a:buNone/>
            </a:pPr>
            <a:r>
              <a:rPr lang="en-US" sz="2000" dirty="0"/>
              <a:t>Compressed air converts liquid to aerosol</a:t>
            </a:r>
          </a:p>
        </p:txBody>
      </p:sp>
      <p:sp>
        <p:nvSpPr>
          <p:cNvPr id="7" name="Slide Number Placeholder 6">
            <a:extLst>
              <a:ext uri="{FF2B5EF4-FFF2-40B4-BE49-F238E27FC236}">
                <a16:creationId xmlns:a16="http://schemas.microsoft.com/office/drawing/2014/main" id="{4B2ECB61-1992-4B28-BF2E-5C0E95AE139E}"/>
              </a:ext>
            </a:extLst>
          </p:cNvPr>
          <p:cNvSpPr>
            <a:spLocks noGrp="1"/>
          </p:cNvSpPr>
          <p:nvPr>
            <p:ph type="sldNum" sz="quarter" idx="12"/>
          </p:nvPr>
        </p:nvSpPr>
        <p:spPr>
          <a:xfrm>
            <a:off x="9063087" y="6130995"/>
            <a:ext cx="2743200" cy="365125"/>
          </a:xfrm>
        </p:spPr>
        <p:txBody>
          <a:bodyPr/>
          <a:lstStyle/>
          <a:p>
            <a:fld id="{CBCAEF73-4DAE-48C1-B341-822DB856C474}" type="slidenum">
              <a:rPr lang="en-US" smtClean="0">
                <a:solidFill>
                  <a:schemeClr val="bg1"/>
                </a:solidFill>
              </a:rPr>
              <a:t>10</a:t>
            </a:fld>
            <a:endParaRPr lang="en-US" dirty="0">
              <a:solidFill>
                <a:schemeClr val="bg1"/>
              </a:solidFill>
            </a:endParaRPr>
          </a:p>
        </p:txBody>
      </p:sp>
      <p:pic>
        <p:nvPicPr>
          <p:cNvPr id="12" name="Picture 11" descr="A close up of a device&#10;&#10;Description automatically generated">
            <a:extLst>
              <a:ext uri="{FF2B5EF4-FFF2-40B4-BE49-F238E27FC236}">
                <a16:creationId xmlns:a16="http://schemas.microsoft.com/office/drawing/2014/main" id="{94B758DB-4A1D-459F-A5CF-3C224F0C4C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2166" y="3474670"/>
            <a:ext cx="2551259" cy="2551259"/>
          </a:xfrm>
          <a:prstGeom prst="rect">
            <a:avLst/>
          </a:prstGeom>
        </p:spPr>
      </p:pic>
      <p:pic>
        <p:nvPicPr>
          <p:cNvPr id="14" name="Picture 13" descr="A picture containing table, game&#10;&#10;Description automatically generated">
            <a:extLst>
              <a:ext uri="{FF2B5EF4-FFF2-40B4-BE49-F238E27FC236}">
                <a16:creationId xmlns:a16="http://schemas.microsoft.com/office/drawing/2014/main" id="{D1A86C90-81D4-4FA5-BF64-48F728CD28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6672" y="3411901"/>
            <a:ext cx="2551259" cy="2551259"/>
          </a:xfrm>
          <a:prstGeom prst="rect">
            <a:avLst/>
          </a:prstGeom>
        </p:spPr>
      </p:pic>
      <p:pic>
        <p:nvPicPr>
          <p:cNvPr id="16" name="Picture 15" descr="A close up of a logo&#10;&#10;Description automatically generated">
            <a:extLst>
              <a:ext uri="{FF2B5EF4-FFF2-40B4-BE49-F238E27FC236}">
                <a16:creationId xmlns:a16="http://schemas.microsoft.com/office/drawing/2014/main" id="{F869D567-3475-4515-BBDB-3E81E285BD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755" y="3532471"/>
            <a:ext cx="2456747" cy="2456747"/>
          </a:xfrm>
          <a:prstGeom prst="rect">
            <a:avLst/>
          </a:prstGeom>
        </p:spPr>
      </p:pic>
    </p:spTree>
    <p:extLst>
      <p:ext uri="{BB962C8B-B14F-4D97-AF65-F5344CB8AC3E}">
        <p14:creationId xmlns:p14="http://schemas.microsoft.com/office/powerpoint/2010/main" val="2644034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587DA-3879-4987-9D86-FBB39DAC8AB6}"/>
              </a:ext>
            </a:extLst>
          </p:cNvPr>
          <p:cNvSpPr>
            <a:spLocks noGrp="1"/>
          </p:cNvSpPr>
          <p:nvPr>
            <p:ph type="title"/>
          </p:nvPr>
        </p:nvSpPr>
        <p:spPr>
          <a:xfrm>
            <a:off x="838200" y="649605"/>
            <a:ext cx="10515600" cy="1325563"/>
          </a:xfrm>
        </p:spPr>
        <p:txBody>
          <a:bodyPr/>
          <a:lstStyle/>
          <a:p>
            <a:r>
              <a:rPr lang="en-US" dirty="0">
                <a:latin typeface="+mn-lt"/>
              </a:rPr>
              <a:t>Obtaining a nebulizer</a:t>
            </a:r>
          </a:p>
        </p:txBody>
      </p:sp>
      <p:sp>
        <p:nvSpPr>
          <p:cNvPr id="3" name="Content Placeholder 2">
            <a:extLst>
              <a:ext uri="{FF2B5EF4-FFF2-40B4-BE49-F238E27FC236}">
                <a16:creationId xmlns:a16="http://schemas.microsoft.com/office/drawing/2014/main" id="{C47BF836-8CFE-4EB5-AD0A-C7DE64658E59}"/>
              </a:ext>
            </a:extLst>
          </p:cNvPr>
          <p:cNvSpPr>
            <a:spLocks noGrp="1"/>
          </p:cNvSpPr>
          <p:nvPr>
            <p:ph idx="1"/>
          </p:nvPr>
        </p:nvSpPr>
        <p:spPr>
          <a:xfrm>
            <a:off x="1234911" y="1857079"/>
            <a:ext cx="9709610" cy="4319883"/>
          </a:xfrm>
        </p:spPr>
        <p:txBody>
          <a:bodyPr>
            <a:normAutofit/>
          </a:bodyPr>
          <a:lstStyle/>
          <a:p>
            <a:pPr>
              <a:lnSpc>
                <a:spcPct val="100000"/>
              </a:lnSpc>
              <a:spcBef>
                <a:spcPts val="1200"/>
              </a:spcBef>
            </a:pPr>
            <a:r>
              <a:rPr lang="en-US" dirty="0"/>
              <a:t>Medicare, Medicaid and most private plans cover some or all costs</a:t>
            </a:r>
          </a:p>
          <a:p>
            <a:pPr>
              <a:lnSpc>
                <a:spcPct val="100000"/>
              </a:lnSpc>
              <a:spcBef>
                <a:spcPts val="1200"/>
              </a:spcBef>
            </a:pPr>
            <a:r>
              <a:rPr lang="en-US" dirty="0"/>
              <a:t>Some health plans require that you go through a DME company</a:t>
            </a:r>
          </a:p>
          <a:p>
            <a:pPr>
              <a:lnSpc>
                <a:spcPct val="100000"/>
              </a:lnSpc>
              <a:spcBef>
                <a:spcPts val="1200"/>
              </a:spcBef>
            </a:pPr>
            <a:r>
              <a:rPr lang="en-US" dirty="0"/>
              <a:t>Pharmacies and online vendors also sell nebulizers, including more expensive models not available through DME</a:t>
            </a:r>
          </a:p>
          <a:p>
            <a:pPr>
              <a:lnSpc>
                <a:spcPct val="100000"/>
              </a:lnSpc>
              <a:spcBef>
                <a:spcPts val="1200"/>
              </a:spcBef>
            </a:pPr>
            <a:r>
              <a:rPr lang="en-US" dirty="0"/>
              <a:t>Nebulizer masks, mouthpieces and tubing need to be replaced on a regular basis</a:t>
            </a:r>
          </a:p>
          <a:p>
            <a:pPr>
              <a:lnSpc>
                <a:spcPct val="100000"/>
              </a:lnSpc>
              <a:spcBef>
                <a:spcPts val="1200"/>
              </a:spcBef>
            </a:pPr>
            <a:r>
              <a:rPr lang="en-US" dirty="0"/>
              <a:t>Performance of the compressor may diminish over time – ask your doctor about replacement if your treatment is losing its effectiveness</a:t>
            </a:r>
          </a:p>
        </p:txBody>
      </p:sp>
      <p:sp>
        <p:nvSpPr>
          <p:cNvPr id="4" name="Slide Number Placeholder 3">
            <a:extLst>
              <a:ext uri="{FF2B5EF4-FFF2-40B4-BE49-F238E27FC236}">
                <a16:creationId xmlns:a16="http://schemas.microsoft.com/office/drawing/2014/main" id="{FD93CC45-25B2-429E-B574-E7C9AACDDC43}"/>
              </a:ext>
            </a:extLst>
          </p:cNvPr>
          <p:cNvSpPr>
            <a:spLocks noGrp="1"/>
          </p:cNvSpPr>
          <p:nvPr>
            <p:ph type="sldNum" sz="quarter" idx="12"/>
          </p:nvPr>
        </p:nvSpPr>
        <p:spPr>
          <a:xfrm>
            <a:off x="9063087" y="6105631"/>
            <a:ext cx="2743200" cy="365125"/>
          </a:xfrm>
        </p:spPr>
        <p:txBody>
          <a:bodyPr/>
          <a:lstStyle/>
          <a:p>
            <a:fld id="{CBCAEF73-4DAE-48C1-B341-822DB856C474}" type="slidenum">
              <a:rPr lang="en-US" smtClean="0">
                <a:solidFill>
                  <a:schemeClr val="bg1"/>
                </a:solidFill>
              </a:rPr>
              <a:t>11</a:t>
            </a:fld>
            <a:endParaRPr lang="en-US" dirty="0">
              <a:solidFill>
                <a:schemeClr val="bg1"/>
              </a:solidFill>
            </a:endParaRPr>
          </a:p>
        </p:txBody>
      </p:sp>
    </p:spTree>
    <p:extLst>
      <p:ext uri="{BB962C8B-B14F-4D97-AF65-F5344CB8AC3E}">
        <p14:creationId xmlns:p14="http://schemas.microsoft.com/office/powerpoint/2010/main" val="313568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6BDA5-7C5A-4F4F-8C59-68031B6A57AD}"/>
              </a:ext>
            </a:extLst>
          </p:cNvPr>
          <p:cNvSpPr>
            <a:spLocks noGrp="1"/>
          </p:cNvSpPr>
          <p:nvPr>
            <p:ph type="title"/>
          </p:nvPr>
        </p:nvSpPr>
        <p:spPr>
          <a:xfrm>
            <a:off x="838200" y="681038"/>
            <a:ext cx="10515600" cy="1325563"/>
          </a:xfrm>
        </p:spPr>
        <p:txBody>
          <a:bodyPr/>
          <a:lstStyle/>
          <a:p>
            <a:r>
              <a:rPr lang="en-US" dirty="0">
                <a:latin typeface="+mn-lt"/>
              </a:rPr>
              <a:t>Selecting a nebulizer that is best for you</a:t>
            </a:r>
          </a:p>
        </p:txBody>
      </p:sp>
      <p:sp>
        <p:nvSpPr>
          <p:cNvPr id="3" name="Content Placeholder 2">
            <a:extLst>
              <a:ext uri="{FF2B5EF4-FFF2-40B4-BE49-F238E27FC236}">
                <a16:creationId xmlns:a16="http://schemas.microsoft.com/office/drawing/2014/main" id="{F4665CB1-8F53-4FE1-8087-97C1B05866D3}"/>
              </a:ext>
            </a:extLst>
          </p:cNvPr>
          <p:cNvSpPr>
            <a:spLocks noGrp="1"/>
          </p:cNvSpPr>
          <p:nvPr>
            <p:ph idx="1"/>
          </p:nvPr>
        </p:nvSpPr>
        <p:spPr>
          <a:xfrm>
            <a:off x="1073870" y="2006601"/>
            <a:ext cx="10515600" cy="4170361"/>
          </a:xfrm>
        </p:spPr>
        <p:txBody>
          <a:bodyPr>
            <a:normAutofit/>
          </a:bodyPr>
          <a:lstStyle/>
          <a:p>
            <a:pPr>
              <a:lnSpc>
                <a:spcPct val="100000"/>
              </a:lnSpc>
              <a:spcBef>
                <a:spcPts val="1200"/>
              </a:spcBef>
            </a:pPr>
            <a:r>
              <a:rPr lang="en-US" dirty="0"/>
              <a:t>Are you able to buy your own device or are you limited to what your DME provider has available?</a:t>
            </a:r>
          </a:p>
          <a:p>
            <a:pPr>
              <a:lnSpc>
                <a:spcPct val="100000"/>
              </a:lnSpc>
              <a:spcBef>
                <a:spcPts val="1200"/>
              </a:spcBef>
            </a:pPr>
            <a:r>
              <a:rPr lang="en-US" dirty="0"/>
              <a:t>Will you only be using it at home, or do you want to take it out and about?</a:t>
            </a:r>
          </a:p>
          <a:p>
            <a:pPr>
              <a:lnSpc>
                <a:spcPct val="100000"/>
              </a:lnSpc>
              <a:spcBef>
                <a:spcPts val="1200"/>
              </a:spcBef>
            </a:pPr>
            <a:r>
              <a:rPr lang="en-US" dirty="0"/>
              <a:t>Are you willing and able to coordinate breath actuation to reduce waste during exhalation?</a:t>
            </a:r>
          </a:p>
          <a:p>
            <a:pPr>
              <a:lnSpc>
                <a:spcPct val="100000"/>
              </a:lnSpc>
              <a:spcBef>
                <a:spcPts val="1200"/>
              </a:spcBef>
            </a:pPr>
            <a:r>
              <a:rPr lang="en-US" dirty="0"/>
              <a:t>Does the medication you have been prescribed require a specific type of nebulizer?</a:t>
            </a:r>
            <a:endParaRPr lang="en-US" sz="2400" i="1" dirty="0"/>
          </a:p>
        </p:txBody>
      </p:sp>
      <p:sp>
        <p:nvSpPr>
          <p:cNvPr id="4" name="Slide Number Placeholder 3">
            <a:extLst>
              <a:ext uri="{FF2B5EF4-FFF2-40B4-BE49-F238E27FC236}">
                <a16:creationId xmlns:a16="http://schemas.microsoft.com/office/drawing/2014/main" id="{26187B95-BDD1-4F61-90F7-5C1BAF3AE67C}"/>
              </a:ext>
            </a:extLst>
          </p:cNvPr>
          <p:cNvSpPr>
            <a:spLocks noGrp="1"/>
          </p:cNvSpPr>
          <p:nvPr>
            <p:ph type="sldNum" sz="quarter" idx="12"/>
          </p:nvPr>
        </p:nvSpPr>
        <p:spPr>
          <a:xfrm>
            <a:off x="9081940" y="6105631"/>
            <a:ext cx="2743200" cy="365125"/>
          </a:xfrm>
        </p:spPr>
        <p:txBody>
          <a:bodyPr/>
          <a:lstStyle/>
          <a:p>
            <a:fld id="{CBCAEF73-4DAE-48C1-B341-822DB856C474}" type="slidenum">
              <a:rPr lang="en-US" smtClean="0">
                <a:solidFill>
                  <a:schemeClr val="bg1"/>
                </a:solidFill>
              </a:rPr>
              <a:t>12</a:t>
            </a:fld>
            <a:endParaRPr lang="en-US" dirty="0">
              <a:solidFill>
                <a:schemeClr val="bg1"/>
              </a:solidFill>
            </a:endParaRPr>
          </a:p>
        </p:txBody>
      </p:sp>
    </p:spTree>
    <p:extLst>
      <p:ext uri="{BB962C8B-B14F-4D97-AF65-F5344CB8AC3E}">
        <p14:creationId xmlns:p14="http://schemas.microsoft.com/office/powerpoint/2010/main" val="1374179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D55C9-42BB-426E-93CF-A4EAEC234C75}"/>
              </a:ext>
            </a:extLst>
          </p:cNvPr>
          <p:cNvSpPr>
            <a:spLocks noGrp="1"/>
          </p:cNvSpPr>
          <p:nvPr>
            <p:ph type="title"/>
          </p:nvPr>
        </p:nvSpPr>
        <p:spPr>
          <a:xfrm>
            <a:off x="838200" y="681037"/>
            <a:ext cx="10515600" cy="1325563"/>
          </a:xfrm>
        </p:spPr>
        <p:txBody>
          <a:bodyPr/>
          <a:lstStyle/>
          <a:p>
            <a:r>
              <a:rPr lang="en-US" dirty="0">
                <a:latin typeface="+mn-lt"/>
              </a:rPr>
              <a:t>Face mask or mouthpiece?</a:t>
            </a:r>
          </a:p>
        </p:txBody>
      </p:sp>
      <p:sp>
        <p:nvSpPr>
          <p:cNvPr id="3" name="Content Placeholder 2">
            <a:extLst>
              <a:ext uri="{FF2B5EF4-FFF2-40B4-BE49-F238E27FC236}">
                <a16:creationId xmlns:a16="http://schemas.microsoft.com/office/drawing/2014/main" id="{76F968C0-C569-4441-B272-E44250C19C67}"/>
              </a:ext>
            </a:extLst>
          </p:cNvPr>
          <p:cNvSpPr>
            <a:spLocks noGrp="1"/>
          </p:cNvSpPr>
          <p:nvPr>
            <p:ph idx="1"/>
          </p:nvPr>
        </p:nvSpPr>
        <p:spPr>
          <a:xfrm>
            <a:off x="1188720" y="1822132"/>
            <a:ext cx="6022785" cy="3643486"/>
          </a:xfrm>
        </p:spPr>
        <p:txBody>
          <a:bodyPr>
            <a:normAutofit/>
          </a:bodyPr>
          <a:lstStyle/>
          <a:p>
            <a:pPr>
              <a:lnSpc>
                <a:spcPct val="100000"/>
              </a:lnSpc>
              <a:spcBef>
                <a:spcPts val="1200"/>
              </a:spcBef>
            </a:pPr>
            <a:r>
              <a:rPr lang="en-US" dirty="0"/>
              <a:t>A mouthpiece is more effective than a facemask in getting medicine into lungs</a:t>
            </a:r>
          </a:p>
          <a:p>
            <a:pPr>
              <a:lnSpc>
                <a:spcPct val="100000"/>
              </a:lnSpc>
              <a:spcBef>
                <a:spcPts val="1200"/>
              </a:spcBef>
            </a:pPr>
            <a:r>
              <a:rPr lang="en-US" dirty="0"/>
              <a:t>If you inhale through your nose with a facemask less medicine gets to your lungs</a:t>
            </a:r>
          </a:p>
          <a:p>
            <a:pPr>
              <a:lnSpc>
                <a:spcPct val="100000"/>
              </a:lnSpc>
              <a:spcBef>
                <a:spcPts val="1200"/>
              </a:spcBef>
            </a:pPr>
            <a:r>
              <a:rPr lang="en-US" dirty="0"/>
              <a:t>Using a facemask increases the risk of getting medication in your eyes</a:t>
            </a:r>
          </a:p>
          <a:p>
            <a:pPr>
              <a:lnSpc>
                <a:spcPct val="100000"/>
              </a:lnSpc>
              <a:spcBef>
                <a:spcPts val="1200"/>
              </a:spcBef>
            </a:pPr>
            <a:r>
              <a:rPr lang="en-US" dirty="0"/>
              <a:t>A facemask is best for small children and for adults who can’t manage a mouthpiece</a:t>
            </a:r>
          </a:p>
          <a:p>
            <a:pPr marL="0" indent="0">
              <a:buNone/>
            </a:pPr>
            <a:endParaRPr lang="en-US" dirty="0"/>
          </a:p>
        </p:txBody>
      </p:sp>
      <p:sp>
        <p:nvSpPr>
          <p:cNvPr id="5" name="Slide Number Placeholder 4">
            <a:extLst>
              <a:ext uri="{FF2B5EF4-FFF2-40B4-BE49-F238E27FC236}">
                <a16:creationId xmlns:a16="http://schemas.microsoft.com/office/drawing/2014/main" id="{E8E24CBC-AF14-4C5E-BAEA-20E9FEE4358C}"/>
              </a:ext>
            </a:extLst>
          </p:cNvPr>
          <p:cNvSpPr>
            <a:spLocks noGrp="1"/>
          </p:cNvSpPr>
          <p:nvPr>
            <p:ph type="sldNum" sz="quarter" idx="12"/>
          </p:nvPr>
        </p:nvSpPr>
        <p:spPr>
          <a:xfrm>
            <a:off x="9072514" y="6113910"/>
            <a:ext cx="2743200" cy="365125"/>
          </a:xfrm>
        </p:spPr>
        <p:txBody>
          <a:bodyPr/>
          <a:lstStyle/>
          <a:p>
            <a:fld id="{CBCAEF73-4DAE-48C1-B341-822DB856C474}" type="slidenum">
              <a:rPr lang="en-US" smtClean="0">
                <a:solidFill>
                  <a:schemeClr val="bg1"/>
                </a:solidFill>
              </a:rPr>
              <a:t>13</a:t>
            </a:fld>
            <a:endParaRPr lang="en-US" dirty="0">
              <a:solidFill>
                <a:schemeClr val="bg1"/>
              </a:solidFill>
            </a:endParaRPr>
          </a:p>
        </p:txBody>
      </p:sp>
      <p:sp>
        <p:nvSpPr>
          <p:cNvPr id="10" name="Rectangle 9">
            <a:extLst>
              <a:ext uri="{FF2B5EF4-FFF2-40B4-BE49-F238E27FC236}">
                <a16:creationId xmlns:a16="http://schemas.microsoft.com/office/drawing/2014/main" id="{AF984BF7-1E06-4EFA-8AB6-6D8AD925DB6F}"/>
              </a:ext>
            </a:extLst>
          </p:cNvPr>
          <p:cNvSpPr/>
          <p:nvPr/>
        </p:nvSpPr>
        <p:spPr>
          <a:xfrm>
            <a:off x="7751619" y="893618"/>
            <a:ext cx="3428307" cy="49045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EA72041-6414-4BB6-9607-B960A69012F4}"/>
              </a:ext>
            </a:extLst>
          </p:cNvPr>
          <p:cNvGrpSpPr/>
          <p:nvPr/>
        </p:nvGrpSpPr>
        <p:grpSpPr>
          <a:xfrm>
            <a:off x="7996926" y="1086258"/>
            <a:ext cx="2931976" cy="4552086"/>
            <a:chOff x="7996926" y="1086258"/>
            <a:chExt cx="2931976" cy="4552086"/>
          </a:xfrm>
        </p:grpSpPr>
        <p:pic>
          <p:nvPicPr>
            <p:cNvPr id="6" name="Picture 5">
              <a:extLst>
                <a:ext uri="{FF2B5EF4-FFF2-40B4-BE49-F238E27FC236}">
                  <a16:creationId xmlns:a16="http://schemas.microsoft.com/office/drawing/2014/main" id="{BF60C347-69EA-4D10-A5C3-2F662A6A2F5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96926" y="1086258"/>
              <a:ext cx="2931976" cy="2259504"/>
            </a:xfrm>
            <a:prstGeom prst="rect">
              <a:avLst/>
            </a:prstGeom>
          </p:spPr>
        </p:pic>
        <p:pic>
          <p:nvPicPr>
            <p:cNvPr id="8" name="Picture 7" descr="A person holding a computer&#10;&#10;Description automatically generated">
              <a:extLst>
                <a:ext uri="{FF2B5EF4-FFF2-40B4-BE49-F238E27FC236}">
                  <a16:creationId xmlns:a16="http://schemas.microsoft.com/office/drawing/2014/main" id="{66F496BC-BE4A-427A-9A79-FB6233BC28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6926" y="3349861"/>
              <a:ext cx="2931976" cy="2288483"/>
            </a:xfrm>
            <a:prstGeom prst="rect">
              <a:avLst/>
            </a:prstGeom>
          </p:spPr>
        </p:pic>
      </p:grpSp>
    </p:spTree>
    <p:extLst>
      <p:ext uri="{BB962C8B-B14F-4D97-AF65-F5344CB8AC3E}">
        <p14:creationId xmlns:p14="http://schemas.microsoft.com/office/powerpoint/2010/main" val="3667804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587AD-603C-44C7-9AED-DD1FF8681334}"/>
              </a:ext>
            </a:extLst>
          </p:cNvPr>
          <p:cNvSpPr>
            <a:spLocks noGrp="1"/>
          </p:cNvSpPr>
          <p:nvPr>
            <p:ph type="title"/>
          </p:nvPr>
        </p:nvSpPr>
        <p:spPr>
          <a:xfrm>
            <a:off x="647735" y="792795"/>
            <a:ext cx="10515600" cy="611843"/>
          </a:xfrm>
        </p:spPr>
        <p:txBody>
          <a:bodyPr/>
          <a:lstStyle/>
          <a:p>
            <a:r>
              <a:rPr lang="en-US" dirty="0">
                <a:latin typeface="+mn-lt"/>
              </a:rPr>
              <a:t>ABCs of using your nebulizer: </a:t>
            </a:r>
            <a:r>
              <a:rPr lang="en-US" b="1" i="1" dirty="0">
                <a:solidFill>
                  <a:srgbClr val="2D6FB7"/>
                </a:solidFill>
                <a:latin typeface="+mn-lt"/>
              </a:rPr>
              <a:t>A</a:t>
            </a:r>
            <a:r>
              <a:rPr lang="en-US" i="1" dirty="0">
                <a:solidFill>
                  <a:srgbClr val="2D6FB7"/>
                </a:solidFill>
                <a:latin typeface="+mn-lt"/>
              </a:rPr>
              <a:t>ssemble</a:t>
            </a:r>
          </a:p>
        </p:txBody>
      </p:sp>
      <p:sp>
        <p:nvSpPr>
          <p:cNvPr id="3" name="Content Placeholder 2">
            <a:extLst>
              <a:ext uri="{FF2B5EF4-FFF2-40B4-BE49-F238E27FC236}">
                <a16:creationId xmlns:a16="http://schemas.microsoft.com/office/drawing/2014/main" id="{DADFA904-B2E4-4F58-A63A-2671B0F3F091}"/>
              </a:ext>
            </a:extLst>
          </p:cNvPr>
          <p:cNvSpPr>
            <a:spLocks noGrp="1"/>
          </p:cNvSpPr>
          <p:nvPr>
            <p:ph idx="1"/>
          </p:nvPr>
        </p:nvSpPr>
        <p:spPr>
          <a:xfrm>
            <a:off x="1226127" y="1518938"/>
            <a:ext cx="9777612" cy="4191639"/>
          </a:xfrm>
        </p:spPr>
        <p:txBody>
          <a:bodyPr>
            <a:noAutofit/>
          </a:bodyPr>
          <a:lstStyle/>
          <a:p>
            <a:r>
              <a:rPr lang="en-US" sz="2400" dirty="0"/>
              <a:t>The standard jet nebulizer has 5 parts: a medicine cup, cap, mask or mouthpiece, tubing and compressor</a:t>
            </a:r>
          </a:p>
          <a:p>
            <a:r>
              <a:rPr lang="en-US" sz="2400" dirty="0"/>
              <a:t>Wash you hands before you start!</a:t>
            </a:r>
          </a:p>
          <a:p>
            <a:r>
              <a:rPr lang="en-US" sz="2400" dirty="0"/>
              <a:t>Assemble carefully, usually the following steps:</a:t>
            </a:r>
          </a:p>
          <a:p>
            <a:pPr marL="914400" lvl="1" indent="-457200">
              <a:buFont typeface="+mj-lt"/>
              <a:buAutoNum type="arabicPeriod"/>
            </a:pPr>
            <a:r>
              <a:rPr lang="en-US" dirty="0"/>
              <a:t>Put medication into medicine cup</a:t>
            </a:r>
          </a:p>
          <a:p>
            <a:pPr marL="914400" lvl="1" indent="-457200">
              <a:buFont typeface="+mj-lt"/>
              <a:buAutoNum type="arabicPeriod"/>
            </a:pPr>
            <a:r>
              <a:rPr lang="en-US" dirty="0"/>
              <a:t>Secure cap to medicine cup</a:t>
            </a:r>
          </a:p>
          <a:p>
            <a:pPr marL="914400" lvl="1" indent="-457200">
              <a:buFont typeface="+mj-lt"/>
              <a:buAutoNum type="arabicPeriod"/>
            </a:pPr>
            <a:r>
              <a:rPr lang="en-US" dirty="0"/>
              <a:t>Attach mouthpiece or mask</a:t>
            </a:r>
          </a:p>
          <a:p>
            <a:pPr marL="914400" lvl="1" indent="-457200">
              <a:buFont typeface="+mj-lt"/>
              <a:buAutoNum type="arabicPeriod"/>
            </a:pPr>
            <a:r>
              <a:rPr lang="en-US" dirty="0"/>
              <a:t>Connect tubing to compressor and medicine cup</a:t>
            </a:r>
          </a:p>
          <a:p>
            <a:r>
              <a:rPr lang="en-US" sz="2400" dirty="0"/>
              <a:t>Plug in the compressor and turn it on</a:t>
            </a:r>
          </a:p>
          <a:p>
            <a:r>
              <a:rPr lang="en-US" sz="2400" dirty="0"/>
              <a:t>Read and follow the manufacturer instructions, as machines differ</a:t>
            </a:r>
          </a:p>
        </p:txBody>
      </p:sp>
      <p:sp>
        <p:nvSpPr>
          <p:cNvPr id="4" name="Slide Number Placeholder 3">
            <a:extLst>
              <a:ext uri="{FF2B5EF4-FFF2-40B4-BE49-F238E27FC236}">
                <a16:creationId xmlns:a16="http://schemas.microsoft.com/office/drawing/2014/main" id="{954FEB59-4B5D-4AB9-96FB-DC05CEFF4CBF}"/>
              </a:ext>
            </a:extLst>
          </p:cNvPr>
          <p:cNvSpPr>
            <a:spLocks noGrp="1"/>
          </p:cNvSpPr>
          <p:nvPr>
            <p:ph type="sldNum" sz="quarter" idx="12"/>
          </p:nvPr>
        </p:nvSpPr>
        <p:spPr>
          <a:xfrm>
            <a:off x="9072513" y="6115058"/>
            <a:ext cx="2743200" cy="365125"/>
          </a:xfrm>
        </p:spPr>
        <p:txBody>
          <a:bodyPr/>
          <a:lstStyle/>
          <a:p>
            <a:fld id="{CBCAEF73-4DAE-48C1-B341-822DB856C474}" type="slidenum">
              <a:rPr lang="en-US" smtClean="0">
                <a:solidFill>
                  <a:schemeClr val="bg1"/>
                </a:solidFill>
              </a:rPr>
              <a:t>14</a:t>
            </a:fld>
            <a:endParaRPr lang="en-US" dirty="0">
              <a:solidFill>
                <a:schemeClr val="bg1"/>
              </a:solidFill>
            </a:endParaRPr>
          </a:p>
        </p:txBody>
      </p:sp>
    </p:spTree>
    <p:extLst>
      <p:ext uri="{BB962C8B-B14F-4D97-AF65-F5344CB8AC3E}">
        <p14:creationId xmlns:p14="http://schemas.microsoft.com/office/powerpoint/2010/main" val="945961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587AD-603C-44C7-9AED-DD1FF8681334}"/>
              </a:ext>
            </a:extLst>
          </p:cNvPr>
          <p:cNvSpPr>
            <a:spLocks noGrp="1"/>
          </p:cNvSpPr>
          <p:nvPr>
            <p:ph type="title"/>
          </p:nvPr>
        </p:nvSpPr>
        <p:spPr>
          <a:xfrm>
            <a:off x="838200" y="914400"/>
            <a:ext cx="10515600" cy="631596"/>
          </a:xfrm>
        </p:spPr>
        <p:txBody>
          <a:bodyPr>
            <a:normAutofit/>
          </a:bodyPr>
          <a:lstStyle/>
          <a:p>
            <a:r>
              <a:rPr lang="en-US" dirty="0">
                <a:latin typeface="+mn-lt"/>
              </a:rPr>
              <a:t>ABCs of using your nebulizer: </a:t>
            </a:r>
            <a:r>
              <a:rPr lang="en-US" b="1" i="1" dirty="0">
                <a:solidFill>
                  <a:srgbClr val="2D6FB7"/>
                </a:solidFill>
                <a:latin typeface="+mn-lt"/>
              </a:rPr>
              <a:t>B</a:t>
            </a:r>
            <a:r>
              <a:rPr lang="en-US" i="1" dirty="0">
                <a:solidFill>
                  <a:srgbClr val="2D6FB7"/>
                </a:solidFill>
                <a:latin typeface="+mn-lt"/>
              </a:rPr>
              <a:t>reathe</a:t>
            </a:r>
          </a:p>
        </p:txBody>
      </p:sp>
      <p:sp>
        <p:nvSpPr>
          <p:cNvPr id="3" name="Content Placeholder 2">
            <a:extLst>
              <a:ext uri="{FF2B5EF4-FFF2-40B4-BE49-F238E27FC236}">
                <a16:creationId xmlns:a16="http://schemas.microsoft.com/office/drawing/2014/main" id="{DADFA904-B2E4-4F58-A63A-2671B0F3F091}"/>
              </a:ext>
            </a:extLst>
          </p:cNvPr>
          <p:cNvSpPr>
            <a:spLocks noGrp="1"/>
          </p:cNvSpPr>
          <p:nvPr>
            <p:ph idx="1"/>
          </p:nvPr>
        </p:nvSpPr>
        <p:spPr>
          <a:xfrm>
            <a:off x="1158712" y="1709542"/>
            <a:ext cx="9700966" cy="4351338"/>
          </a:xfrm>
        </p:spPr>
        <p:txBody>
          <a:bodyPr>
            <a:normAutofit/>
          </a:bodyPr>
          <a:lstStyle/>
          <a:p>
            <a:r>
              <a:rPr lang="en-US" sz="2400" dirty="0"/>
              <a:t>Place the mouthpiece in your mouth and close your lips or settle the mask over your face</a:t>
            </a:r>
          </a:p>
          <a:p>
            <a:r>
              <a:rPr lang="en-US" sz="2400" dirty="0"/>
              <a:t>Sit in an upright relaxed position and breathe normally through your mouth</a:t>
            </a:r>
          </a:p>
          <a:p>
            <a:r>
              <a:rPr lang="en-US" sz="2400" dirty="0"/>
              <a:t>Keep the nebulizer in an upright position during use</a:t>
            </a:r>
          </a:p>
          <a:p>
            <a:r>
              <a:rPr lang="en-US" sz="2400" dirty="0"/>
              <a:t>Continue until all the medicine is gone from the cup or you no longer see any mist</a:t>
            </a:r>
          </a:p>
          <a:p>
            <a:r>
              <a:rPr lang="en-US" sz="2400" dirty="0"/>
              <a:t>If you have to interrupt your treatment, turn off the compressor so you don’t waste any medicine</a:t>
            </a:r>
          </a:p>
        </p:txBody>
      </p:sp>
      <p:sp>
        <p:nvSpPr>
          <p:cNvPr id="4" name="Slide Number Placeholder 3">
            <a:extLst>
              <a:ext uri="{FF2B5EF4-FFF2-40B4-BE49-F238E27FC236}">
                <a16:creationId xmlns:a16="http://schemas.microsoft.com/office/drawing/2014/main" id="{A681DE18-1855-4EC3-9171-6438E988A5D2}"/>
              </a:ext>
            </a:extLst>
          </p:cNvPr>
          <p:cNvSpPr>
            <a:spLocks noGrp="1"/>
          </p:cNvSpPr>
          <p:nvPr>
            <p:ph type="sldNum" sz="quarter" idx="12"/>
          </p:nvPr>
        </p:nvSpPr>
        <p:spPr>
          <a:xfrm>
            <a:off x="9100794" y="6115058"/>
            <a:ext cx="2743200" cy="365125"/>
          </a:xfrm>
        </p:spPr>
        <p:txBody>
          <a:bodyPr/>
          <a:lstStyle/>
          <a:p>
            <a:fld id="{CBCAEF73-4DAE-48C1-B341-822DB856C474}" type="slidenum">
              <a:rPr lang="en-US" smtClean="0">
                <a:solidFill>
                  <a:schemeClr val="bg1"/>
                </a:solidFill>
              </a:rPr>
              <a:t>15</a:t>
            </a:fld>
            <a:endParaRPr lang="en-US" dirty="0">
              <a:solidFill>
                <a:schemeClr val="bg1"/>
              </a:solidFill>
            </a:endParaRPr>
          </a:p>
        </p:txBody>
      </p:sp>
    </p:spTree>
    <p:extLst>
      <p:ext uri="{BB962C8B-B14F-4D97-AF65-F5344CB8AC3E}">
        <p14:creationId xmlns:p14="http://schemas.microsoft.com/office/powerpoint/2010/main" val="969264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587AD-603C-44C7-9AED-DD1FF8681334}"/>
              </a:ext>
            </a:extLst>
          </p:cNvPr>
          <p:cNvSpPr>
            <a:spLocks noGrp="1"/>
          </p:cNvSpPr>
          <p:nvPr>
            <p:ph type="title"/>
          </p:nvPr>
        </p:nvSpPr>
        <p:spPr>
          <a:xfrm>
            <a:off x="838200" y="914399"/>
            <a:ext cx="10515600" cy="559472"/>
          </a:xfrm>
        </p:spPr>
        <p:txBody>
          <a:bodyPr>
            <a:noAutofit/>
          </a:bodyPr>
          <a:lstStyle/>
          <a:p>
            <a:r>
              <a:rPr lang="en-US" dirty="0">
                <a:latin typeface="+mn-lt"/>
              </a:rPr>
              <a:t>ABCs of using your nebulizer: </a:t>
            </a:r>
            <a:r>
              <a:rPr lang="en-US" b="1" i="1" dirty="0">
                <a:solidFill>
                  <a:srgbClr val="2D6FB7"/>
                </a:solidFill>
                <a:latin typeface="+mn-lt"/>
              </a:rPr>
              <a:t>C</a:t>
            </a:r>
            <a:r>
              <a:rPr lang="en-US" i="1" dirty="0">
                <a:solidFill>
                  <a:srgbClr val="2D6FB7"/>
                </a:solidFill>
                <a:latin typeface="+mn-lt"/>
              </a:rPr>
              <a:t>lean</a:t>
            </a:r>
          </a:p>
        </p:txBody>
      </p:sp>
      <p:sp>
        <p:nvSpPr>
          <p:cNvPr id="3" name="Content Placeholder 2">
            <a:extLst>
              <a:ext uri="{FF2B5EF4-FFF2-40B4-BE49-F238E27FC236}">
                <a16:creationId xmlns:a16="http://schemas.microsoft.com/office/drawing/2014/main" id="{DADFA904-B2E4-4F58-A63A-2671B0F3F091}"/>
              </a:ext>
            </a:extLst>
          </p:cNvPr>
          <p:cNvSpPr>
            <a:spLocks noGrp="1"/>
          </p:cNvSpPr>
          <p:nvPr>
            <p:ph idx="1"/>
          </p:nvPr>
        </p:nvSpPr>
        <p:spPr>
          <a:xfrm>
            <a:off x="1216058" y="1690688"/>
            <a:ext cx="10137742" cy="4351338"/>
          </a:xfrm>
        </p:spPr>
        <p:txBody>
          <a:bodyPr>
            <a:normAutofit/>
          </a:bodyPr>
          <a:lstStyle/>
          <a:p>
            <a:r>
              <a:rPr lang="en-US" sz="2400" dirty="0"/>
              <a:t>Nebulizers can harbor germs if not cleaned and stored properly!</a:t>
            </a:r>
          </a:p>
          <a:p>
            <a:r>
              <a:rPr lang="en-US" sz="2400" dirty="0"/>
              <a:t>After each treatment, disassemble and wash nebulizer parts in warm soapy water or in the dishwasher</a:t>
            </a:r>
          </a:p>
          <a:p>
            <a:r>
              <a:rPr lang="en-US" sz="2400" dirty="0"/>
              <a:t>Let air dry and store in clean dry place</a:t>
            </a:r>
          </a:p>
          <a:p>
            <a:r>
              <a:rPr lang="en-US" sz="2400" dirty="0"/>
              <a:t>Once a week soak all parts in a mixture of vinegar and water for 30-60 minutes to disinfect</a:t>
            </a:r>
          </a:p>
          <a:p>
            <a:r>
              <a:rPr lang="en-US" sz="2400" dirty="0"/>
              <a:t>The tubing and compressor can be wiped with a damp soapy towel or disinfectant wipe. They should never be put into water</a:t>
            </a:r>
          </a:p>
          <a:p>
            <a:r>
              <a:rPr lang="en-US" sz="2400" dirty="0"/>
              <a:t>Ultrasonic and mesh nebulizers are easily damaged, so follow manufacturers instructions carefully</a:t>
            </a:r>
          </a:p>
          <a:p>
            <a:endParaRPr lang="en-US" dirty="0"/>
          </a:p>
        </p:txBody>
      </p:sp>
      <p:sp>
        <p:nvSpPr>
          <p:cNvPr id="4" name="Slide Number Placeholder 3">
            <a:extLst>
              <a:ext uri="{FF2B5EF4-FFF2-40B4-BE49-F238E27FC236}">
                <a16:creationId xmlns:a16="http://schemas.microsoft.com/office/drawing/2014/main" id="{07064482-2DC0-4F07-97AC-7E3F81EE46B2}"/>
              </a:ext>
            </a:extLst>
          </p:cNvPr>
          <p:cNvSpPr>
            <a:spLocks noGrp="1"/>
          </p:cNvSpPr>
          <p:nvPr>
            <p:ph type="sldNum" sz="quarter" idx="12"/>
          </p:nvPr>
        </p:nvSpPr>
        <p:spPr>
          <a:xfrm>
            <a:off x="9053660" y="6095134"/>
            <a:ext cx="2743200" cy="365125"/>
          </a:xfrm>
        </p:spPr>
        <p:txBody>
          <a:bodyPr/>
          <a:lstStyle/>
          <a:p>
            <a:fld id="{CBCAEF73-4DAE-48C1-B341-822DB856C474}" type="slidenum">
              <a:rPr lang="en-US" smtClean="0">
                <a:solidFill>
                  <a:schemeClr val="bg1"/>
                </a:solidFill>
              </a:rPr>
              <a:t>16</a:t>
            </a:fld>
            <a:endParaRPr lang="en-US" dirty="0">
              <a:solidFill>
                <a:schemeClr val="bg1"/>
              </a:solidFill>
            </a:endParaRPr>
          </a:p>
        </p:txBody>
      </p:sp>
    </p:spTree>
    <p:extLst>
      <p:ext uri="{BB962C8B-B14F-4D97-AF65-F5344CB8AC3E}">
        <p14:creationId xmlns:p14="http://schemas.microsoft.com/office/powerpoint/2010/main" val="3585664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EDCD294-AF7B-4F19-B774-B9316D07701B}"/>
              </a:ext>
            </a:extLst>
          </p:cNvPr>
          <p:cNvSpPr/>
          <p:nvPr/>
        </p:nvSpPr>
        <p:spPr>
          <a:xfrm>
            <a:off x="6483359" y="928399"/>
            <a:ext cx="4739135" cy="3511854"/>
          </a:xfrm>
          <a:prstGeom prst="rect">
            <a:avLst/>
          </a:prstGeom>
          <a:solidFill>
            <a:srgbClr val="68666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63AFF8D-E7A2-4B71-A024-AC05A85ACADD}"/>
              </a:ext>
            </a:extLst>
          </p:cNvPr>
          <p:cNvSpPr/>
          <p:nvPr/>
        </p:nvSpPr>
        <p:spPr>
          <a:xfrm>
            <a:off x="938691" y="1923191"/>
            <a:ext cx="4739135" cy="3635945"/>
          </a:xfrm>
          <a:prstGeom prst="rect">
            <a:avLst/>
          </a:prstGeom>
          <a:solidFill>
            <a:srgbClr val="68666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83D749-AF09-41D8-A270-17C2FFE8BB71}"/>
              </a:ext>
            </a:extLst>
          </p:cNvPr>
          <p:cNvSpPr>
            <a:spLocks noGrp="1"/>
          </p:cNvSpPr>
          <p:nvPr>
            <p:ph type="title"/>
          </p:nvPr>
        </p:nvSpPr>
        <p:spPr>
          <a:xfrm>
            <a:off x="938691" y="993147"/>
            <a:ext cx="5326063" cy="611433"/>
          </a:xfrm>
        </p:spPr>
        <p:txBody>
          <a:bodyPr/>
          <a:lstStyle/>
          <a:p>
            <a:r>
              <a:rPr lang="en-US" dirty="0">
                <a:latin typeface="+mn-lt"/>
              </a:rPr>
              <a:t>For more information</a:t>
            </a:r>
          </a:p>
        </p:txBody>
      </p:sp>
      <p:sp>
        <p:nvSpPr>
          <p:cNvPr id="3" name="Content Placeholder 2">
            <a:extLst>
              <a:ext uri="{FF2B5EF4-FFF2-40B4-BE49-F238E27FC236}">
                <a16:creationId xmlns:a16="http://schemas.microsoft.com/office/drawing/2014/main" id="{01DDB251-F230-43E2-B717-754B5466672B}"/>
              </a:ext>
            </a:extLst>
          </p:cNvPr>
          <p:cNvSpPr>
            <a:spLocks noGrp="1"/>
          </p:cNvSpPr>
          <p:nvPr>
            <p:ph idx="1"/>
          </p:nvPr>
        </p:nvSpPr>
        <p:spPr>
          <a:xfrm>
            <a:off x="6802453" y="1144350"/>
            <a:ext cx="4100945" cy="1157616"/>
          </a:xfrm>
        </p:spPr>
        <p:txBody>
          <a:bodyPr>
            <a:normAutofit/>
          </a:bodyPr>
          <a:lstStyle/>
          <a:p>
            <a:pPr marL="0" indent="0" algn="ctr">
              <a:buNone/>
            </a:pPr>
            <a:r>
              <a:rPr lang="en-US" dirty="0"/>
              <a:t>Online support communities</a:t>
            </a:r>
          </a:p>
          <a:p>
            <a:pPr marL="0" indent="0" algn="ctr">
              <a:buNone/>
            </a:pPr>
            <a:r>
              <a:rPr lang="en-US" b="1" dirty="0">
                <a:solidFill>
                  <a:srgbClr val="2D6FB7"/>
                </a:solidFill>
              </a:rPr>
              <a:t> Lung.org/community</a:t>
            </a:r>
          </a:p>
          <a:p>
            <a:endParaRPr lang="en-US" dirty="0"/>
          </a:p>
        </p:txBody>
      </p:sp>
      <p:sp>
        <p:nvSpPr>
          <p:cNvPr id="4" name="Slide Number Placeholder 3">
            <a:extLst>
              <a:ext uri="{FF2B5EF4-FFF2-40B4-BE49-F238E27FC236}">
                <a16:creationId xmlns:a16="http://schemas.microsoft.com/office/drawing/2014/main" id="{58DCED55-B9D9-4F43-82EE-A710C403E424}"/>
              </a:ext>
            </a:extLst>
          </p:cNvPr>
          <p:cNvSpPr>
            <a:spLocks noGrp="1"/>
          </p:cNvSpPr>
          <p:nvPr>
            <p:ph type="sldNum" sz="quarter" idx="12"/>
          </p:nvPr>
        </p:nvSpPr>
        <p:spPr>
          <a:xfrm>
            <a:off x="9081940" y="6105631"/>
            <a:ext cx="2743200" cy="365125"/>
          </a:xfrm>
        </p:spPr>
        <p:txBody>
          <a:bodyPr/>
          <a:lstStyle/>
          <a:p>
            <a:fld id="{CBCAEF73-4DAE-48C1-B341-822DB856C474}" type="slidenum">
              <a:rPr lang="en-US" smtClean="0">
                <a:solidFill>
                  <a:schemeClr val="bg1"/>
                </a:solidFill>
              </a:rPr>
              <a:t>17</a:t>
            </a:fld>
            <a:endParaRPr lang="en-US" dirty="0">
              <a:solidFill>
                <a:schemeClr val="bg1"/>
              </a:solidFill>
            </a:endParaRPr>
          </a:p>
        </p:txBody>
      </p:sp>
      <p:pic>
        <p:nvPicPr>
          <p:cNvPr id="6" name="Picture 5">
            <a:extLst>
              <a:ext uri="{FF2B5EF4-FFF2-40B4-BE49-F238E27FC236}">
                <a16:creationId xmlns:a16="http://schemas.microsoft.com/office/drawing/2014/main" id="{9ECB4636-138A-4CD7-A12D-CC37A7246F57}"/>
              </a:ext>
            </a:extLst>
          </p:cNvPr>
          <p:cNvPicPr>
            <a:picLocks noChangeAspect="1"/>
          </p:cNvPicPr>
          <p:nvPr/>
        </p:nvPicPr>
        <p:blipFill rotWithShape="1">
          <a:blip r:embed="rId3">
            <a:extLst>
              <a:ext uri="{28A0092B-C50C-407E-A947-70E740481C1C}">
                <a14:useLocalDpi xmlns:a14="http://schemas.microsoft.com/office/drawing/2010/main" val="0"/>
              </a:ext>
            </a:extLst>
          </a:blip>
          <a:srcRect l="4722"/>
          <a:stretch/>
        </p:blipFill>
        <p:spPr>
          <a:xfrm>
            <a:off x="1207607" y="3002937"/>
            <a:ext cx="4201302" cy="2014384"/>
          </a:xfrm>
          <a:prstGeom prst="rect">
            <a:avLst/>
          </a:prstGeom>
        </p:spPr>
      </p:pic>
      <p:pic>
        <p:nvPicPr>
          <p:cNvPr id="8" name="Picture 7">
            <a:extLst>
              <a:ext uri="{FF2B5EF4-FFF2-40B4-BE49-F238E27FC236}">
                <a16:creationId xmlns:a16="http://schemas.microsoft.com/office/drawing/2014/main" id="{6244CF71-A962-42AF-95C9-1AEA195371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6874" y="2124447"/>
            <a:ext cx="3652101" cy="2098997"/>
          </a:xfrm>
          <a:prstGeom prst="rect">
            <a:avLst/>
          </a:prstGeom>
        </p:spPr>
      </p:pic>
      <p:sp>
        <p:nvSpPr>
          <p:cNvPr id="5" name="Rectangle 4">
            <a:extLst>
              <a:ext uri="{FF2B5EF4-FFF2-40B4-BE49-F238E27FC236}">
                <a16:creationId xmlns:a16="http://schemas.microsoft.com/office/drawing/2014/main" id="{C3CA547F-2FEF-40D2-B896-D97DE1A3D5E0}"/>
              </a:ext>
            </a:extLst>
          </p:cNvPr>
          <p:cNvSpPr/>
          <p:nvPr/>
        </p:nvSpPr>
        <p:spPr>
          <a:xfrm>
            <a:off x="1620704" y="2222661"/>
            <a:ext cx="3283526" cy="461665"/>
          </a:xfrm>
          <a:prstGeom prst="rect">
            <a:avLst/>
          </a:prstGeom>
        </p:spPr>
        <p:txBody>
          <a:bodyPr wrap="square">
            <a:spAutoFit/>
          </a:bodyPr>
          <a:lstStyle/>
          <a:p>
            <a:pPr algn="ctr"/>
            <a:r>
              <a:rPr lang="en-US" sz="2400" b="1" dirty="0">
                <a:solidFill>
                  <a:srgbClr val="2D6FB7"/>
                </a:solidFill>
              </a:rPr>
              <a:t>Lung.org/nebulizer</a:t>
            </a:r>
          </a:p>
        </p:txBody>
      </p:sp>
      <p:grpSp>
        <p:nvGrpSpPr>
          <p:cNvPr id="10" name="Group 9">
            <a:extLst>
              <a:ext uri="{FF2B5EF4-FFF2-40B4-BE49-F238E27FC236}">
                <a16:creationId xmlns:a16="http://schemas.microsoft.com/office/drawing/2014/main" id="{1C54B3CC-380C-4C36-B488-5926B9E4E8C4}"/>
              </a:ext>
            </a:extLst>
          </p:cNvPr>
          <p:cNvGrpSpPr/>
          <p:nvPr/>
        </p:nvGrpSpPr>
        <p:grpSpPr>
          <a:xfrm>
            <a:off x="6802453" y="4656204"/>
            <a:ext cx="4195620" cy="1229270"/>
            <a:chOff x="7026874" y="4652000"/>
            <a:chExt cx="4195620" cy="1229270"/>
          </a:xfrm>
        </p:grpSpPr>
        <p:pic>
          <p:nvPicPr>
            <p:cNvPr id="11" name="Picture 10">
              <a:extLst>
                <a:ext uri="{FF2B5EF4-FFF2-40B4-BE49-F238E27FC236}">
                  <a16:creationId xmlns:a16="http://schemas.microsoft.com/office/drawing/2014/main" id="{4509DAE9-910E-4368-8F2F-90E1506F26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6874" y="4652000"/>
              <a:ext cx="1229270" cy="1229270"/>
            </a:xfrm>
            <a:prstGeom prst="rect">
              <a:avLst/>
            </a:prstGeom>
          </p:spPr>
        </p:pic>
        <p:sp>
          <p:nvSpPr>
            <p:cNvPr id="7" name="Rectangle 6">
              <a:extLst>
                <a:ext uri="{FF2B5EF4-FFF2-40B4-BE49-F238E27FC236}">
                  <a16:creationId xmlns:a16="http://schemas.microsoft.com/office/drawing/2014/main" id="{6C4C28AC-2800-4312-B9D5-B29A63BBACB1}"/>
                </a:ext>
              </a:extLst>
            </p:cNvPr>
            <p:cNvSpPr/>
            <p:nvPr/>
          </p:nvSpPr>
          <p:spPr>
            <a:xfrm>
              <a:off x="8302336" y="4851137"/>
              <a:ext cx="2920158" cy="830997"/>
            </a:xfrm>
            <a:prstGeom prst="rect">
              <a:avLst/>
            </a:prstGeom>
          </p:spPr>
          <p:txBody>
            <a:bodyPr wrap="square">
              <a:spAutoFit/>
            </a:bodyPr>
            <a:lstStyle/>
            <a:p>
              <a:r>
                <a:rPr lang="en-US" sz="2400" b="1" dirty="0">
                  <a:solidFill>
                    <a:srgbClr val="ED1B2E"/>
                  </a:solidFill>
                </a:rPr>
                <a:t>Lung </a:t>
              </a:r>
              <a:r>
                <a:rPr lang="en-US" sz="2400" b="1" dirty="0" err="1">
                  <a:solidFill>
                    <a:srgbClr val="ED1B2E"/>
                  </a:solidFill>
                </a:rPr>
                <a:t>HelpLine</a:t>
              </a:r>
              <a:br>
                <a:rPr lang="en-US" sz="2400" b="1" dirty="0">
                  <a:solidFill>
                    <a:srgbClr val="ED1B2E"/>
                  </a:solidFill>
                </a:rPr>
              </a:br>
              <a:r>
                <a:rPr lang="en-US" sz="2400" b="1" dirty="0">
                  <a:solidFill>
                    <a:srgbClr val="ED1B2E"/>
                  </a:solidFill>
                </a:rPr>
                <a:t>1-800-LUNG USA</a:t>
              </a:r>
            </a:p>
          </p:txBody>
        </p:sp>
      </p:grpSp>
    </p:spTree>
    <p:extLst>
      <p:ext uri="{BB962C8B-B14F-4D97-AF65-F5344CB8AC3E}">
        <p14:creationId xmlns:p14="http://schemas.microsoft.com/office/powerpoint/2010/main" val="581695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86995A4-5472-4E12-A850-BA2D8758E46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1094755">
            <a:off x="8845267" y="1420295"/>
            <a:ext cx="2589056" cy="2586311"/>
          </a:xfrm>
          <a:prstGeom prst="rect">
            <a:avLst/>
          </a:prstGeom>
        </p:spPr>
      </p:pic>
      <p:sp>
        <p:nvSpPr>
          <p:cNvPr id="2" name="Title 1">
            <a:extLst>
              <a:ext uri="{FF2B5EF4-FFF2-40B4-BE49-F238E27FC236}">
                <a16:creationId xmlns:a16="http://schemas.microsoft.com/office/drawing/2014/main" id="{23276865-66D6-400D-B141-CCF25F0C5DCA}"/>
              </a:ext>
            </a:extLst>
          </p:cNvPr>
          <p:cNvSpPr>
            <a:spLocks noGrp="1"/>
          </p:cNvSpPr>
          <p:nvPr>
            <p:ph type="title"/>
          </p:nvPr>
        </p:nvSpPr>
        <p:spPr>
          <a:xfrm>
            <a:off x="838200" y="584052"/>
            <a:ext cx="10515600" cy="991899"/>
          </a:xfrm>
        </p:spPr>
        <p:txBody>
          <a:bodyPr/>
          <a:lstStyle/>
          <a:p>
            <a:r>
              <a:rPr lang="en-US" dirty="0">
                <a:latin typeface="+mn-lt"/>
              </a:rPr>
              <a:t>Key points to remember</a:t>
            </a:r>
          </a:p>
        </p:txBody>
      </p:sp>
      <p:sp>
        <p:nvSpPr>
          <p:cNvPr id="3" name="Content Placeholder 2">
            <a:extLst>
              <a:ext uri="{FF2B5EF4-FFF2-40B4-BE49-F238E27FC236}">
                <a16:creationId xmlns:a16="http://schemas.microsoft.com/office/drawing/2014/main" id="{9E56FF86-11D6-47E8-8902-5ECB03F75026}"/>
              </a:ext>
            </a:extLst>
          </p:cNvPr>
          <p:cNvSpPr>
            <a:spLocks noGrp="1"/>
          </p:cNvSpPr>
          <p:nvPr>
            <p:ph idx="1"/>
          </p:nvPr>
        </p:nvSpPr>
        <p:spPr>
          <a:xfrm>
            <a:off x="838200" y="1485897"/>
            <a:ext cx="8087591" cy="4351338"/>
          </a:xfrm>
        </p:spPr>
        <p:txBody>
          <a:bodyPr>
            <a:noAutofit/>
          </a:bodyPr>
          <a:lstStyle/>
          <a:p>
            <a:pPr lvl="0"/>
            <a:r>
              <a:rPr lang="en-US" sz="2200" dirty="0"/>
              <a:t>Proper inhalation technique is critical for medication effectiveness</a:t>
            </a:r>
          </a:p>
          <a:p>
            <a:r>
              <a:rPr lang="en-US" sz="2200" dirty="0"/>
              <a:t>When used correctly, different types of devices are</a:t>
            </a:r>
            <a:br>
              <a:rPr lang="en-US" sz="2200" dirty="0"/>
            </a:br>
            <a:r>
              <a:rPr lang="en-US" sz="2200" dirty="0"/>
              <a:t> equally effective in delivering medication to the lungs</a:t>
            </a:r>
          </a:p>
          <a:p>
            <a:r>
              <a:rPr lang="en-US" sz="2200" dirty="0"/>
              <a:t>Inhalers and nebulizers both have advantages and disadvantages, including effectiveness, cost and convenience</a:t>
            </a:r>
          </a:p>
          <a:p>
            <a:r>
              <a:rPr lang="en-US" sz="2200" dirty="0"/>
              <a:t>Talk to your doctor about devices when discussing treatment options</a:t>
            </a:r>
          </a:p>
          <a:p>
            <a:pPr lvl="0"/>
            <a:r>
              <a:rPr lang="en-US" sz="2200" dirty="0"/>
              <a:t>Ask for training on use of each new device, and regular follow-up assessments by your healthcare provider or health educator</a:t>
            </a:r>
          </a:p>
          <a:p>
            <a:r>
              <a:rPr lang="en-US" sz="2200" dirty="0"/>
              <a:t>If you have trouble with symptom control, it might be your technique</a:t>
            </a:r>
          </a:p>
        </p:txBody>
      </p:sp>
      <p:sp>
        <p:nvSpPr>
          <p:cNvPr id="4" name="Slide Number Placeholder 3">
            <a:extLst>
              <a:ext uri="{FF2B5EF4-FFF2-40B4-BE49-F238E27FC236}">
                <a16:creationId xmlns:a16="http://schemas.microsoft.com/office/drawing/2014/main" id="{80872CFC-E7A8-4F2C-897D-0A324045FFAD}"/>
              </a:ext>
            </a:extLst>
          </p:cNvPr>
          <p:cNvSpPr>
            <a:spLocks noGrp="1"/>
          </p:cNvSpPr>
          <p:nvPr>
            <p:ph type="sldNum" sz="quarter" idx="12"/>
          </p:nvPr>
        </p:nvSpPr>
        <p:spPr>
          <a:xfrm>
            <a:off x="9072513" y="6096205"/>
            <a:ext cx="2743200" cy="365125"/>
          </a:xfrm>
        </p:spPr>
        <p:txBody>
          <a:bodyPr/>
          <a:lstStyle/>
          <a:p>
            <a:fld id="{CBCAEF73-4DAE-48C1-B341-822DB856C474}" type="slidenum">
              <a:rPr lang="en-US" smtClean="0">
                <a:solidFill>
                  <a:schemeClr val="bg1"/>
                </a:solidFill>
              </a:rPr>
              <a:t>18</a:t>
            </a:fld>
            <a:endParaRPr lang="en-US" dirty="0">
              <a:solidFill>
                <a:schemeClr val="bg1"/>
              </a:solidFill>
            </a:endParaRPr>
          </a:p>
        </p:txBody>
      </p:sp>
    </p:spTree>
    <p:extLst>
      <p:ext uri="{BB962C8B-B14F-4D97-AF65-F5344CB8AC3E}">
        <p14:creationId xmlns:p14="http://schemas.microsoft.com/office/powerpoint/2010/main" val="775468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02C1F-22DC-4EBD-B735-313445D8DBB2}"/>
              </a:ext>
            </a:extLst>
          </p:cNvPr>
          <p:cNvSpPr>
            <a:spLocks noGrp="1"/>
          </p:cNvSpPr>
          <p:nvPr>
            <p:ph type="title"/>
          </p:nvPr>
        </p:nvSpPr>
        <p:spPr>
          <a:xfrm>
            <a:off x="949407" y="2667968"/>
            <a:ext cx="10052059" cy="837854"/>
          </a:xfrm>
        </p:spPr>
        <p:txBody>
          <a:bodyPr>
            <a:normAutofit fontScale="90000"/>
          </a:bodyPr>
          <a:lstStyle/>
          <a:p>
            <a:pPr algn="ctr"/>
            <a:r>
              <a:rPr lang="en-US" dirty="0">
                <a:latin typeface="+mn-lt"/>
              </a:rPr>
              <a:t>Any questions? / Follow Up</a:t>
            </a:r>
            <a:br>
              <a:rPr lang="en-US" dirty="0">
                <a:latin typeface="+mn-lt"/>
              </a:rPr>
            </a:br>
            <a:r>
              <a:rPr lang="en-US" dirty="0">
                <a:latin typeface="+mn-lt"/>
              </a:rPr>
              <a:t> </a:t>
            </a:r>
            <a:endParaRPr lang="en-US" dirty="0">
              <a:solidFill>
                <a:srgbClr val="686663"/>
              </a:solidFill>
              <a:latin typeface="+mn-lt"/>
            </a:endParaRPr>
          </a:p>
        </p:txBody>
      </p:sp>
      <p:sp>
        <p:nvSpPr>
          <p:cNvPr id="4" name="Slide Number Placeholder 3">
            <a:extLst>
              <a:ext uri="{FF2B5EF4-FFF2-40B4-BE49-F238E27FC236}">
                <a16:creationId xmlns:a16="http://schemas.microsoft.com/office/drawing/2014/main" id="{114B8B66-63B3-4AEF-A289-6059D30C3495}"/>
              </a:ext>
            </a:extLst>
          </p:cNvPr>
          <p:cNvSpPr>
            <a:spLocks noGrp="1"/>
          </p:cNvSpPr>
          <p:nvPr>
            <p:ph type="sldNum" sz="quarter" idx="12"/>
          </p:nvPr>
        </p:nvSpPr>
        <p:spPr>
          <a:xfrm>
            <a:off x="9063087" y="6105631"/>
            <a:ext cx="2743200" cy="365125"/>
          </a:xfrm>
        </p:spPr>
        <p:txBody>
          <a:bodyPr/>
          <a:lstStyle/>
          <a:p>
            <a:fld id="{CBCAEF73-4DAE-48C1-B341-822DB856C474}" type="slidenum">
              <a:rPr lang="en-US" smtClean="0">
                <a:solidFill>
                  <a:schemeClr val="bg1"/>
                </a:solidFill>
              </a:rPr>
              <a:t>19</a:t>
            </a:fld>
            <a:endParaRPr lang="en-US" dirty="0">
              <a:solidFill>
                <a:schemeClr val="bg1"/>
              </a:solidFill>
            </a:endParaRPr>
          </a:p>
        </p:txBody>
      </p:sp>
      <p:pic>
        <p:nvPicPr>
          <p:cNvPr id="5" name="Picture 4">
            <a:extLst>
              <a:ext uri="{FF2B5EF4-FFF2-40B4-BE49-F238E27FC236}">
                <a16:creationId xmlns:a16="http://schemas.microsoft.com/office/drawing/2014/main" id="{D1D082FB-3712-4AF5-BBDD-D921CDBB0F0F}"/>
              </a:ext>
            </a:extLst>
          </p:cNvPr>
          <p:cNvPicPr>
            <a:picLocks noChangeAspect="1"/>
          </p:cNvPicPr>
          <p:nvPr/>
        </p:nvPicPr>
        <p:blipFill>
          <a:blip r:embed="rId3"/>
          <a:stretch>
            <a:fillRect/>
          </a:stretch>
        </p:blipFill>
        <p:spPr>
          <a:xfrm>
            <a:off x="3700490" y="912045"/>
            <a:ext cx="4549892" cy="1379105"/>
          </a:xfrm>
          <a:prstGeom prst="rect">
            <a:avLst/>
          </a:prstGeom>
        </p:spPr>
      </p:pic>
      <p:sp>
        <p:nvSpPr>
          <p:cNvPr id="3" name="TextBox 2">
            <a:extLst>
              <a:ext uri="{FF2B5EF4-FFF2-40B4-BE49-F238E27FC236}">
                <a16:creationId xmlns:a16="http://schemas.microsoft.com/office/drawing/2014/main" id="{828F781D-060E-4D4D-BD99-49C28BA2631D}"/>
              </a:ext>
            </a:extLst>
          </p:cNvPr>
          <p:cNvSpPr txBox="1"/>
          <p:nvPr/>
        </p:nvSpPr>
        <p:spPr>
          <a:xfrm>
            <a:off x="3071840" y="3429000"/>
            <a:ext cx="5807192" cy="1240780"/>
          </a:xfrm>
          <a:prstGeom prst="rect">
            <a:avLst/>
          </a:prstGeom>
          <a:noFill/>
        </p:spPr>
        <p:txBody>
          <a:bodyPr wrap="square" rtlCol="0">
            <a:spAutoFit/>
          </a:bodyPr>
          <a:lstStyle/>
          <a:p>
            <a:pPr algn="ctr"/>
            <a:r>
              <a:rPr lang="en-US" dirty="0">
                <a:solidFill>
                  <a:srgbClr val="686663"/>
                </a:solidFill>
              </a:rPr>
              <a:t>[Contact Info: </a:t>
            </a:r>
            <a:br>
              <a:rPr lang="en-US" dirty="0">
                <a:solidFill>
                  <a:srgbClr val="686663"/>
                </a:solidFill>
              </a:rPr>
            </a:br>
            <a:r>
              <a:rPr lang="en-US" dirty="0">
                <a:solidFill>
                  <a:srgbClr val="686663"/>
                </a:solidFill>
              </a:rPr>
              <a:t>Name</a:t>
            </a:r>
            <a:br>
              <a:rPr lang="en-US" dirty="0">
                <a:solidFill>
                  <a:srgbClr val="686663"/>
                </a:solidFill>
              </a:rPr>
            </a:br>
            <a:r>
              <a:rPr lang="en-US" dirty="0">
                <a:solidFill>
                  <a:srgbClr val="686663"/>
                </a:solidFill>
              </a:rPr>
              <a:t>Phone Number</a:t>
            </a:r>
            <a:br>
              <a:rPr lang="en-US" dirty="0">
                <a:solidFill>
                  <a:srgbClr val="686663"/>
                </a:solidFill>
              </a:rPr>
            </a:br>
            <a:r>
              <a:rPr lang="en-US" dirty="0">
                <a:solidFill>
                  <a:srgbClr val="686663"/>
                </a:solidFill>
              </a:rPr>
              <a:t>Email]</a:t>
            </a:r>
            <a:endParaRPr lang="en-US" dirty="0"/>
          </a:p>
        </p:txBody>
      </p:sp>
      <p:sp>
        <p:nvSpPr>
          <p:cNvPr id="6" name="TextBox 5">
            <a:extLst>
              <a:ext uri="{FF2B5EF4-FFF2-40B4-BE49-F238E27FC236}">
                <a16:creationId xmlns:a16="http://schemas.microsoft.com/office/drawing/2014/main" id="{7E027D9F-4F76-4668-8B8F-DF361673577E}"/>
              </a:ext>
            </a:extLst>
          </p:cNvPr>
          <p:cNvSpPr txBox="1"/>
          <p:nvPr/>
        </p:nvSpPr>
        <p:spPr>
          <a:xfrm>
            <a:off x="535795" y="5394960"/>
            <a:ext cx="10879282" cy="365760"/>
          </a:xfrm>
          <a:prstGeom prst="rect">
            <a:avLst/>
          </a:prstGeom>
          <a:noFill/>
        </p:spPr>
        <p:txBody>
          <a:bodyPr wrap="square" rtlCol="0">
            <a:spAutoFit/>
          </a:bodyPr>
          <a:lstStyle/>
          <a:p>
            <a:pPr algn="ctr"/>
            <a:r>
              <a:rPr lang="en-US" sz="1600" i="1" dirty="0"/>
              <a:t>Development of this educational resource is generously supported by Mylan Specialty, L.P. and </a:t>
            </a:r>
            <a:r>
              <a:rPr lang="en-US" sz="1600" i="1" dirty="0" err="1"/>
              <a:t>Theravance</a:t>
            </a:r>
            <a:r>
              <a:rPr lang="en-US" sz="1600" i="1" dirty="0"/>
              <a:t> Biopharma</a:t>
            </a:r>
            <a:endParaRPr lang="en-US" sz="1600" dirty="0"/>
          </a:p>
        </p:txBody>
      </p:sp>
    </p:spTree>
    <p:extLst>
      <p:ext uri="{BB962C8B-B14F-4D97-AF65-F5344CB8AC3E}">
        <p14:creationId xmlns:p14="http://schemas.microsoft.com/office/powerpoint/2010/main" val="3296326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3DBDD-9075-4FCE-B210-04B250B06E06}"/>
              </a:ext>
            </a:extLst>
          </p:cNvPr>
          <p:cNvSpPr>
            <a:spLocks noGrp="1"/>
          </p:cNvSpPr>
          <p:nvPr>
            <p:ph type="title"/>
          </p:nvPr>
        </p:nvSpPr>
        <p:spPr>
          <a:xfrm>
            <a:off x="838200" y="815974"/>
            <a:ext cx="10515600" cy="874714"/>
          </a:xfrm>
        </p:spPr>
        <p:txBody>
          <a:bodyPr/>
          <a:lstStyle/>
          <a:p>
            <a:r>
              <a:rPr lang="en-US" dirty="0">
                <a:solidFill>
                  <a:srgbClr val="ED1B2E"/>
                </a:solidFill>
                <a:latin typeface="+mn-lt"/>
              </a:rPr>
              <a:t>Learner</a:t>
            </a:r>
            <a:r>
              <a:rPr lang="en-US" baseline="0" dirty="0">
                <a:solidFill>
                  <a:srgbClr val="ED1B2E"/>
                </a:solidFill>
                <a:latin typeface="+mn-lt"/>
              </a:rPr>
              <a:t> outcomes</a:t>
            </a:r>
            <a:endParaRPr lang="en-US" dirty="0">
              <a:solidFill>
                <a:srgbClr val="ED1B2E"/>
              </a:solidFill>
              <a:latin typeface="+mn-lt"/>
            </a:endParaRPr>
          </a:p>
        </p:txBody>
      </p:sp>
      <p:sp>
        <p:nvSpPr>
          <p:cNvPr id="3" name="Content Placeholder 2">
            <a:extLst>
              <a:ext uri="{FF2B5EF4-FFF2-40B4-BE49-F238E27FC236}">
                <a16:creationId xmlns:a16="http://schemas.microsoft.com/office/drawing/2014/main" id="{4D37D9B8-AF08-4EC1-872E-5FD45E5FCA66}"/>
              </a:ext>
            </a:extLst>
          </p:cNvPr>
          <p:cNvSpPr>
            <a:spLocks noGrp="1"/>
          </p:cNvSpPr>
          <p:nvPr>
            <p:ph idx="1"/>
          </p:nvPr>
        </p:nvSpPr>
        <p:spPr>
          <a:xfrm>
            <a:off x="838200" y="1690688"/>
            <a:ext cx="10228868" cy="4351338"/>
          </a:xfrm>
        </p:spPr>
        <p:txBody>
          <a:bodyPr/>
          <a:lstStyle/>
          <a:p>
            <a:pPr marL="0" lvl="0" indent="0">
              <a:spcBef>
                <a:spcPts val="1200"/>
              </a:spcBef>
              <a:buNone/>
            </a:pPr>
            <a:r>
              <a:rPr lang="en-US" dirty="0"/>
              <a:t>By the end of today’s presentation you should be able to:</a:t>
            </a:r>
          </a:p>
          <a:p>
            <a:pPr marL="0" lvl="0" indent="0">
              <a:spcBef>
                <a:spcPts val="1200"/>
              </a:spcBef>
              <a:buNone/>
            </a:pPr>
            <a:endParaRPr lang="en-US" dirty="0"/>
          </a:p>
          <a:p>
            <a:pPr lvl="1">
              <a:lnSpc>
                <a:spcPct val="100000"/>
              </a:lnSpc>
              <a:spcBef>
                <a:spcPts val="600"/>
              </a:spcBef>
            </a:pPr>
            <a:r>
              <a:rPr lang="en-US" dirty="0"/>
              <a:t>Explain the importance of proper inhalation technique for effective treatment</a:t>
            </a:r>
          </a:p>
          <a:p>
            <a:pPr lvl="1">
              <a:lnSpc>
                <a:spcPct val="100000"/>
              </a:lnSpc>
              <a:spcBef>
                <a:spcPts val="600"/>
              </a:spcBef>
            </a:pPr>
            <a:r>
              <a:rPr lang="en-US" dirty="0"/>
              <a:t>Identify the factors that go into selecting the right medication delivery device</a:t>
            </a:r>
          </a:p>
          <a:p>
            <a:pPr lvl="1">
              <a:lnSpc>
                <a:spcPct val="100000"/>
              </a:lnSpc>
              <a:spcBef>
                <a:spcPts val="600"/>
              </a:spcBef>
            </a:pPr>
            <a:r>
              <a:rPr lang="en-US" dirty="0"/>
              <a:t>Communicate with your healthcare team about medication delivery device options</a:t>
            </a:r>
          </a:p>
          <a:p>
            <a:pPr lvl="1">
              <a:lnSpc>
                <a:spcPct val="100000"/>
              </a:lnSpc>
              <a:spcBef>
                <a:spcPts val="600"/>
              </a:spcBef>
            </a:pPr>
            <a:r>
              <a:rPr lang="en-US" dirty="0"/>
              <a:t>Select, use and care for a nebulizer that works best for you</a:t>
            </a:r>
          </a:p>
        </p:txBody>
      </p:sp>
      <p:sp>
        <p:nvSpPr>
          <p:cNvPr id="4" name="Slide Number Placeholder 3">
            <a:extLst>
              <a:ext uri="{FF2B5EF4-FFF2-40B4-BE49-F238E27FC236}">
                <a16:creationId xmlns:a16="http://schemas.microsoft.com/office/drawing/2014/main" id="{78F291B8-85A4-4D93-A0A2-41A65A973B65}"/>
              </a:ext>
            </a:extLst>
          </p:cNvPr>
          <p:cNvSpPr>
            <a:spLocks noGrp="1"/>
          </p:cNvSpPr>
          <p:nvPr>
            <p:ph type="sldNum" sz="quarter" idx="12"/>
          </p:nvPr>
        </p:nvSpPr>
        <p:spPr>
          <a:xfrm>
            <a:off x="9006526" y="6133912"/>
            <a:ext cx="2743200" cy="365125"/>
          </a:xfrm>
        </p:spPr>
        <p:txBody>
          <a:bodyPr/>
          <a:lstStyle/>
          <a:p>
            <a:fld id="{CBCAEF73-4DAE-48C1-B341-822DB856C474}" type="slidenum">
              <a:rPr lang="en-US" smtClean="0">
                <a:solidFill>
                  <a:schemeClr val="bg1"/>
                </a:solidFill>
              </a:rPr>
              <a:t>2</a:t>
            </a:fld>
            <a:endParaRPr lang="en-US" dirty="0">
              <a:solidFill>
                <a:schemeClr val="bg1"/>
              </a:solidFill>
            </a:endParaRPr>
          </a:p>
        </p:txBody>
      </p:sp>
    </p:spTree>
    <p:extLst>
      <p:ext uri="{BB962C8B-B14F-4D97-AF65-F5344CB8AC3E}">
        <p14:creationId xmlns:p14="http://schemas.microsoft.com/office/powerpoint/2010/main" val="733510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50977-6281-4280-93FD-1B9447C48E47}"/>
              </a:ext>
            </a:extLst>
          </p:cNvPr>
          <p:cNvSpPr>
            <a:spLocks noGrp="1"/>
          </p:cNvSpPr>
          <p:nvPr>
            <p:ph type="title"/>
          </p:nvPr>
        </p:nvSpPr>
        <p:spPr>
          <a:xfrm>
            <a:off x="583676" y="1011237"/>
            <a:ext cx="10515600" cy="817563"/>
          </a:xfrm>
        </p:spPr>
        <p:txBody>
          <a:bodyPr/>
          <a:lstStyle/>
          <a:p>
            <a:r>
              <a:rPr lang="en-US" dirty="0">
                <a:latin typeface="+mn-lt"/>
              </a:rPr>
              <a:t>Why use inhaled medication?</a:t>
            </a:r>
          </a:p>
        </p:txBody>
      </p:sp>
      <p:sp>
        <p:nvSpPr>
          <p:cNvPr id="3" name="Content Placeholder 2">
            <a:extLst>
              <a:ext uri="{FF2B5EF4-FFF2-40B4-BE49-F238E27FC236}">
                <a16:creationId xmlns:a16="http://schemas.microsoft.com/office/drawing/2014/main" id="{7C876471-DAD7-41FF-B518-2DDB13C9D696}"/>
              </a:ext>
            </a:extLst>
          </p:cNvPr>
          <p:cNvSpPr>
            <a:spLocks noGrp="1"/>
          </p:cNvSpPr>
          <p:nvPr>
            <p:ph idx="1"/>
          </p:nvPr>
        </p:nvSpPr>
        <p:spPr>
          <a:xfrm>
            <a:off x="838201" y="2020479"/>
            <a:ext cx="5140568" cy="3576002"/>
          </a:xfrm>
        </p:spPr>
        <p:txBody>
          <a:bodyPr>
            <a:normAutofit/>
          </a:bodyPr>
          <a:lstStyle/>
          <a:p>
            <a:r>
              <a:rPr lang="en-US" dirty="0"/>
              <a:t>The structure of the airways creates a large surface area</a:t>
            </a:r>
          </a:p>
          <a:p>
            <a:r>
              <a:rPr lang="en-US" dirty="0"/>
              <a:t>Some medicines act directly on lung tissues and take effect in minutes</a:t>
            </a:r>
          </a:p>
          <a:p>
            <a:r>
              <a:rPr lang="en-US" dirty="0"/>
              <a:t>Many small airways quickly move meds from breath to bloodstream</a:t>
            </a:r>
          </a:p>
          <a:p>
            <a:r>
              <a:rPr lang="en-US" dirty="0"/>
              <a:t>Inhaling medication results in fewer side effects than taking orally</a:t>
            </a:r>
          </a:p>
        </p:txBody>
      </p:sp>
      <p:sp>
        <p:nvSpPr>
          <p:cNvPr id="5" name="Slide Number Placeholder 4">
            <a:extLst>
              <a:ext uri="{FF2B5EF4-FFF2-40B4-BE49-F238E27FC236}">
                <a16:creationId xmlns:a16="http://schemas.microsoft.com/office/drawing/2014/main" id="{60D6C97A-B9FD-434A-BAC7-C4817D2B25C2}"/>
              </a:ext>
            </a:extLst>
          </p:cNvPr>
          <p:cNvSpPr>
            <a:spLocks noGrp="1"/>
          </p:cNvSpPr>
          <p:nvPr>
            <p:ph type="sldNum" sz="quarter" idx="12"/>
          </p:nvPr>
        </p:nvSpPr>
        <p:spPr>
          <a:xfrm>
            <a:off x="9063086" y="6115058"/>
            <a:ext cx="2743200" cy="365125"/>
          </a:xfrm>
        </p:spPr>
        <p:txBody>
          <a:bodyPr/>
          <a:lstStyle/>
          <a:p>
            <a:fld id="{CBCAEF73-4DAE-48C1-B341-822DB856C474}" type="slidenum">
              <a:rPr lang="en-US" smtClean="0">
                <a:solidFill>
                  <a:schemeClr val="bg1"/>
                </a:solidFill>
              </a:rPr>
              <a:t>3</a:t>
            </a:fld>
            <a:endParaRPr lang="en-US" dirty="0">
              <a:solidFill>
                <a:schemeClr val="bg1"/>
              </a:solidFill>
            </a:endParaRPr>
          </a:p>
        </p:txBody>
      </p:sp>
      <p:pic>
        <p:nvPicPr>
          <p:cNvPr id="7" name="Picture 6">
            <a:extLst>
              <a:ext uri="{FF2B5EF4-FFF2-40B4-BE49-F238E27FC236}">
                <a16:creationId xmlns:a16="http://schemas.microsoft.com/office/drawing/2014/main" id="{E958CC5A-DFF8-4717-B04B-870E3D5C30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5893" y="2020479"/>
            <a:ext cx="4994385" cy="3342699"/>
          </a:xfrm>
          <a:prstGeom prst="rect">
            <a:avLst/>
          </a:prstGeom>
        </p:spPr>
      </p:pic>
    </p:spTree>
    <p:extLst>
      <p:ext uri="{BB962C8B-B14F-4D97-AF65-F5344CB8AC3E}">
        <p14:creationId xmlns:p14="http://schemas.microsoft.com/office/powerpoint/2010/main" val="2655068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78F64-3F05-4897-91B6-C66B38844BA8}"/>
              </a:ext>
            </a:extLst>
          </p:cNvPr>
          <p:cNvSpPr>
            <a:spLocks noGrp="1"/>
          </p:cNvSpPr>
          <p:nvPr>
            <p:ph type="title"/>
          </p:nvPr>
        </p:nvSpPr>
        <p:spPr>
          <a:xfrm>
            <a:off x="706224" y="724858"/>
            <a:ext cx="10515600" cy="740947"/>
          </a:xfrm>
        </p:spPr>
        <p:txBody>
          <a:bodyPr>
            <a:normAutofit/>
          </a:bodyPr>
          <a:lstStyle/>
          <a:p>
            <a:r>
              <a:rPr lang="en-US" dirty="0">
                <a:latin typeface="+mn-lt"/>
              </a:rPr>
              <a:t>The role of inhalation technique in treatment</a:t>
            </a:r>
          </a:p>
        </p:txBody>
      </p:sp>
      <p:sp>
        <p:nvSpPr>
          <p:cNvPr id="3" name="Content Placeholder 2">
            <a:extLst>
              <a:ext uri="{FF2B5EF4-FFF2-40B4-BE49-F238E27FC236}">
                <a16:creationId xmlns:a16="http://schemas.microsoft.com/office/drawing/2014/main" id="{48600655-4E42-4EFC-8A81-BEB3D0FC4A65}"/>
              </a:ext>
            </a:extLst>
          </p:cNvPr>
          <p:cNvSpPr>
            <a:spLocks noGrp="1"/>
          </p:cNvSpPr>
          <p:nvPr>
            <p:ph idx="1"/>
          </p:nvPr>
        </p:nvSpPr>
        <p:spPr>
          <a:xfrm>
            <a:off x="886692" y="1645920"/>
            <a:ext cx="7374082" cy="4531043"/>
          </a:xfrm>
        </p:spPr>
        <p:txBody>
          <a:bodyPr>
            <a:normAutofit lnSpcReduction="10000"/>
          </a:bodyPr>
          <a:lstStyle/>
          <a:p>
            <a:r>
              <a:rPr lang="en-US" dirty="0"/>
              <a:t>Inhaled medications are only effective if they reach their target</a:t>
            </a:r>
          </a:p>
          <a:p>
            <a:r>
              <a:rPr lang="en-US" dirty="0"/>
              <a:t>Improper use of inhalers affects drug delivery and treatment outcomes</a:t>
            </a:r>
          </a:p>
          <a:p>
            <a:r>
              <a:rPr lang="en-US" dirty="0"/>
              <a:t>Over 30% of users make critical errors in use of their inhalers:</a:t>
            </a:r>
          </a:p>
          <a:p>
            <a:pPr lvl="1">
              <a:buFontTx/>
              <a:buChar char="-"/>
            </a:pPr>
            <a:r>
              <a:rPr lang="en-US" dirty="0"/>
              <a:t>Coordination between actuation and inhalation</a:t>
            </a:r>
          </a:p>
          <a:p>
            <a:pPr lvl="1">
              <a:buFontTx/>
              <a:buChar char="-"/>
            </a:pPr>
            <a:r>
              <a:rPr lang="en-US" dirty="0"/>
              <a:t>Improper speed or depth of breath</a:t>
            </a:r>
          </a:p>
          <a:p>
            <a:pPr lvl="1">
              <a:buFontTx/>
              <a:buChar char="-"/>
            </a:pPr>
            <a:r>
              <a:rPr lang="en-US" dirty="0"/>
              <a:t>No post-inhalation breath hold</a:t>
            </a:r>
          </a:p>
          <a:p>
            <a:r>
              <a:rPr lang="en-US" dirty="0"/>
              <a:t>Poor technique results in increased exacerbations, hospitalizations, ED visits and use of oral corticosteroids (prednisone)</a:t>
            </a:r>
          </a:p>
          <a:p>
            <a:endParaRPr lang="en-US" dirty="0"/>
          </a:p>
        </p:txBody>
      </p:sp>
      <p:sp>
        <p:nvSpPr>
          <p:cNvPr id="4" name="Slide Number Placeholder 3">
            <a:extLst>
              <a:ext uri="{FF2B5EF4-FFF2-40B4-BE49-F238E27FC236}">
                <a16:creationId xmlns:a16="http://schemas.microsoft.com/office/drawing/2014/main" id="{56A7F901-6FB9-43B6-A59E-0F6ABF4FD565}"/>
              </a:ext>
            </a:extLst>
          </p:cNvPr>
          <p:cNvSpPr>
            <a:spLocks noGrp="1"/>
          </p:cNvSpPr>
          <p:nvPr>
            <p:ph type="sldNum" sz="quarter" idx="12"/>
          </p:nvPr>
        </p:nvSpPr>
        <p:spPr>
          <a:xfrm>
            <a:off x="9034806" y="6096205"/>
            <a:ext cx="2743200" cy="365125"/>
          </a:xfrm>
        </p:spPr>
        <p:txBody>
          <a:bodyPr/>
          <a:lstStyle/>
          <a:p>
            <a:fld id="{CBCAEF73-4DAE-48C1-B341-822DB856C474}" type="slidenum">
              <a:rPr lang="en-US" smtClean="0">
                <a:solidFill>
                  <a:schemeClr val="bg1"/>
                </a:solidFill>
              </a:rPr>
              <a:t>4</a:t>
            </a:fld>
            <a:endParaRPr lang="en-US" dirty="0">
              <a:solidFill>
                <a:schemeClr val="bg1"/>
              </a:solidFill>
            </a:endParaRPr>
          </a:p>
        </p:txBody>
      </p:sp>
      <p:pic>
        <p:nvPicPr>
          <p:cNvPr id="6" name="Picture 5">
            <a:extLst>
              <a:ext uri="{FF2B5EF4-FFF2-40B4-BE49-F238E27FC236}">
                <a16:creationId xmlns:a16="http://schemas.microsoft.com/office/drawing/2014/main" id="{46C94113-0927-499F-85ED-DD9609B542A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260774" y="1844680"/>
            <a:ext cx="3609280" cy="4142706"/>
          </a:xfrm>
          <a:prstGeom prst="rect">
            <a:avLst/>
          </a:prstGeom>
        </p:spPr>
      </p:pic>
    </p:spTree>
    <p:extLst>
      <p:ext uri="{BB962C8B-B14F-4D97-AF65-F5344CB8AC3E}">
        <p14:creationId xmlns:p14="http://schemas.microsoft.com/office/powerpoint/2010/main" val="342843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62A59-8CFD-480B-A049-37EA1AB09416}"/>
              </a:ext>
            </a:extLst>
          </p:cNvPr>
          <p:cNvSpPr>
            <a:spLocks noGrp="1"/>
          </p:cNvSpPr>
          <p:nvPr>
            <p:ph type="title"/>
          </p:nvPr>
        </p:nvSpPr>
        <p:spPr>
          <a:xfrm>
            <a:off x="838200" y="1129386"/>
            <a:ext cx="10515600" cy="671134"/>
          </a:xfrm>
        </p:spPr>
        <p:txBody>
          <a:bodyPr/>
          <a:lstStyle/>
          <a:p>
            <a:r>
              <a:rPr lang="en-US" dirty="0">
                <a:latin typeface="+mn-lt"/>
              </a:rPr>
              <a:t>Common challenges to proper technique</a:t>
            </a:r>
          </a:p>
        </p:txBody>
      </p:sp>
      <p:sp>
        <p:nvSpPr>
          <p:cNvPr id="3" name="Content Placeholder 2">
            <a:extLst>
              <a:ext uri="{FF2B5EF4-FFF2-40B4-BE49-F238E27FC236}">
                <a16:creationId xmlns:a16="http://schemas.microsoft.com/office/drawing/2014/main" id="{06263A82-41A4-4843-A216-86D3CA51C8F8}"/>
              </a:ext>
            </a:extLst>
          </p:cNvPr>
          <p:cNvSpPr>
            <a:spLocks noGrp="1"/>
          </p:cNvSpPr>
          <p:nvPr>
            <p:ph idx="1"/>
          </p:nvPr>
        </p:nvSpPr>
        <p:spPr>
          <a:xfrm>
            <a:off x="1224699" y="2059023"/>
            <a:ext cx="8711153" cy="3901123"/>
          </a:xfrm>
        </p:spPr>
        <p:txBody>
          <a:bodyPr/>
          <a:lstStyle/>
          <a:p>
            <a:r>
              <a:rPr lang="en-US" dirty="0"/>
              <a:t>Patients are rarely trained in device usage</a:t>
            </a:r>
          </a:p>
          <a:p>
            <a:r>
              <a:rPr lang="en-US" dirty="0"/>
              <a:t>Healthcare providers lack time and familiarity with devices needed to provide guidance</a:t>
            </a:r>
          </a:p>
          <a:p>
            <a:r>
              <a:rPr lang="en-US" dirty="0"/>
              <a:t>Regular monitoring of technique in routine visits is rarely done</a:t>
            </a:r>
          </a:p>
          <a:p>
            <a:r>
              <a:rPr lang="en-US" dirty="0"/>
              <a:t>Switching from one type of device to another can be confusing</a:t>
            </a:r>
          </a:p>
          <a:p>
            <a:r>
              <a:rPr lang="en-US" dirty="0"/>
              <a:t>Lack of symptom control is thought of as a medication issue, not a device issue</a:t>
            </a:r>
          </a:p>
          <a:p>
            <a:endParaRPr lang="en-US" dirty="0"/>
          </a:p>
        </p:txBody>
      </p:sp>
      <p:sp>
        <p:nvSpPr>
          <p:cNvPr id="4" name="Slide Number Placeholder 3">
            <a:extLst>
              <a:ext uri="{FF2B5EF4-FFF2-40B4-BE49-F238E27FC236}">
                <a16:creationId xmlns:a16="http://schemas.microsoft.com/office/drawing/2014/main" id="{FAE0600C-9426-472C-AD59-38599C366FAC}"/>
              </a:ext>
            </a:extLst>
          </p:cNvPr>
          <p:cNvSpPr>
            <a:spLocks noGrp="1"/>
          </p:cNvSpPr>
          <p:nvPr>
            <p:ph type="sldNum" sz="quarter" idx="12"/>
          </p:nvPr>
        </p:nvSpPr>
        <p:spPr>
          <a:xfrm>
            <a:off x="9063087" y="6098505"/>
            <a:ext cx="2743200" cy="365125"/>
          </a:xfrm>
        </p:spPr>
        <p:txBody>
          <a:bodyPr/>
          <a:lstStyle/>
          <a:p>
            <a:fld id="{CBCAEF73-4DAE-48C1-B341-822DB856C474}" type="slidenum">
              <a:rPr lang="en-US" smtClean="0">
                <a:solidFill>
                  <a:schemeClr val="bg1"/>
                </a:solidFill>
              </a:rPr>
              <a:t>5</a:t>
            </a:fld>
            <a:endParaRPr lang="en-US" dirty="0">
              <a:solidFill>
                <a:schemeClr val="bg1"/>
              </a:solidFill>
            </a:endParaRPr>
          </a:p>
        </p:txBody>
      </p:sp>
    </p:spTree>
    <p:extLst>
      <p:ext uri="{BB962C8B-B14F-4D97-AF65-F5344CB8AC3E}">
        <p14:creationId xmlns:p14="http://schemas.microsoft.com/office/powerpoint/2010/main" val="2012078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C956D18-26C3-46AD-B285-A8A379353BA4}"/>
              </a:ext>
            </a:extLst>
          </p:cNvPr>
          <p:cNvPicPr>
            <a:picLocks noChangeAspect="1"/>
          </p:cNvPicPr>
          <p:nvPr/>
        </p:nvPicPr>
        <p:blipFill rotWithShape="1">
          <a:blip r:embed="rId3">
            <a:extLst>
              <a:ext uri="{28A0092B-C50C-407E-A947-70E740481C1C}">
                <a14:useLocalDpi xmlns:a14="http://schemas.microsoft.com/office/drawing/2010/main" val="0"/>
              </a:ext>
            </a:extLst>
          </a:blip>
          <a:srcRect l="1907" r="3535"/>
          <a:stretch/>
        </p:blipFill>
        <p:spPr>
          <a:xfrm>
            <a:off x="465992" y="2762054"/>
            <a:ext cx="11271739" cy="3013203"/>
          </a:xfrm>
          <a:prstGeom prst="rect">
            <a:avLst/>
          </a:prstGeom>
        </p:spPr>
      </p:pic>
      <p:sp>
        <p:nvSpPr>
          <p:cNvPr id="2" name="Title 1">
            <a:extLst>
              <a:ext uri="{FF2B5EF4-FFF2-40B4-BE49-F238E27FC236}">
                <a16:creationId xmlns:a16="http://schemas.microsoft.com/office/drawing/2014/main" id="{CF5BB186-C3D3-4B49-8FCF-9A0290DA7AFC}"/>
              </a:ext>
            </a:extLst>
          </p:cNvPr>
          <p:cNvSpPr>
            <a:spLocks noGrp="1"/>
          </p:cNvSpPr>
          <p:nvPr>
            <p:ph type="title"/>
          </p:nvPr>
        </p:nvSpPr>
        <p:spPr>
          <a:xfrm>
            <a:off x="690880" y="904084"/>
            <a:ext cx="10515600" cy="861129"/>
          </a:xfrm>
        </p:spPr>
        <p:txBody>
          <a:bodyPr/>
          <a:lstStyle/>
          <a:p>
            <a:r>
              <a:rPr lang="en-US" dirty="0">
                <a:latin typeface="+mn-lt"/>
              </a:rPr>
              <a:t>Types of Inhalation Devices</a:t>
            </a:r>
            <a:endParaRPr lang="en-US" sz="2400" i="1" dirty="0">
              <a:latin typeface="+mn-lt"/>
            </a:endParaRPr>
          </a:p>
        </p:txBody>
      </p:sp>
      <p:sp>
        <p:nvSpPr>
          <p:cNvPr id="5" name="Slide Number Placeholder 4">
            <a:extLst>
              <a:ext uri="{FF2B5EF4-FFF2-40B4-BE49-F238E27FC236}">
                <a16:creationId xmlns:a16="http://schemas.microsoft.com/office/drawing/2014/main" id="{6121AD5D-959A-4E7E-B46B-C4C49DD4C62C}"/>
              </a:ext>
            </a:extLst>
          </p:cNvPr>
          <p:cNvSpPr>
            <a:spLocks noGrp="1"/>
          </p:cNvSpPr>
          <p:nvPr>
            <p:ph type="sldNum" sz="quarter" idx="12"/>
          </p:nvPr>
        </p:nvSpPr>
        <p:spPr>
          <a:xfrm>
            <a:off x="9063087" y="6105631"/>
            <a:ext cx="2743200" cy="365125"/>
          </a:xfrm>
        </p:spPr>
        <p:txBody>
          <a:bodyPr/>
          <a:lstStyle/>
          <a:p>
            <a:fld id="{CBCAEF73-4DAE-48C1-B341-822DB856C474}" type="slidenum">
              <a:rPr lang="en-US" smtClean="0">
                <a:solidFill>
                  <a:schemeClr val="bg1"/>
                </a:solidFill>
              </a:rPr>
              <a:t>6</a:t>
            </a:fld>
            <a:endParaRPr lang="en-US" dirty="0">
              <a:solidFill>
                <a:schemeClr val="bg1"/>
              </a:solidFill>
            </a:endParaRPr>
          </a:p>
        </p:txBody>
      </p:sp>
      <p:sp>
        <p:nvSpPr>
          <p:cNvPr id="4" name="TextBox 3">
            <a:extLst>
              <a:ext uri="{FF2B5EF4-FFF2-40B4-BE49-F238E27FC236}">
                <a16:creationId xmlns:a16="http://schemas.microsoft.com/office/drawing/2014/main" id="{9D6E3BA4-1AEB-4AFF-9BF4-8050A270CF99}"/>
              </a:ext>
            </a:extLst>
          </p:cNvPr>
          <p:cNvSpPr txBox="1"/>
          <p:nvPr/>
        </p:nvSpPr>
        <p:spPr>
          <a:xfrm>
            <a:off x="9207997" y="2438888"/>
            <a:ext cx="1998483" cy="646331"/>
          </a:xfrm>
          <a:prstGeom prst="rect">
            <a:avLst/>
          </a:prstGeom>
          <a:noFill/>
        </p:spPr>
        <p:txBody>
          <a:bodyPr wrap="square" rtlCol="0" anchor="ctr">
            <a:spAutoFit/>
          </a:bodyPr>
          <a:lstStyle/>
          <a:p>
            <a:pPr algn="ctr"/>
            <a:r>
              <a:rPr lang="en-US" dirty="0"/>
              <a:t>Nebulizers</a:t>
            </a:r>
          </a:p>
          <a:p>
            <a:endParaRPr lang="en-US" dirty="0"/>
          </a:p>
        </p:txBody>
      </p:sp>
      <p:sp>
        <p:nvSpPr>
          <p:cNvPr id="6" name="Rectangle 5">
            <a:extLst>
              <a:ext uri="{FF2B5EF4-FFF2-40B4-BE49-F238E27FC236}">
                <a16:creationId xmlns:a16="http://schemas.microsoft.com/office/drawing/2014/main" id="{8741EBD0-566B-4BCA-8B2D-CEC675987D76}"/>
              </a:ext>
            </a:extLst>
          </p:cNvPr>
          <p:cNvSpPr/>
          <p:nvPr/>
        </p:nvSpPr>
        <p:spPr>
          <a:xfrm>
            <a:off x="6096000" y="2431023"/>
            <a:ext cx="1493442" cy="646331"/>
          </a:xfrm>
          <a:prstGeom prst="rect">
            <a:avLst/>
          </a:prstGeom>
        </p:spPr>
        <p:txBody>
          <a:bodyPr wrap="square" anchor="ctr">
            <a:spAutoFit/>
          </a:bodyPr>
          <a:lstStyle/>
          <a:p>
            <a:pPr algn="ctr"/>
            <a:r>
              <a:rPr lang="en-US" dirty="0"/>
              <a:t>Soft mist inhalers</a:t>
            </a:r>
          </a:p>
        </p:txBody>
      </p:sp>
      <p:sp>
        <p:nvSpPr>
          <p:cNvPr id="8" name="Rectangle 7">
            <a:extLst>
              <a:ext uri="{FF2B5EF4-FFF2-40B4-BE49-F238E27FC236}">
                <a16:creationId xmlns:a16="http://schemas.microsoft.com/office/drawing/2014/main" id="{755A4CB7-DA23-49EC-9561-88EB7A43BDF1}"/>
              </a:ext>
            </a:extLst>
          </p:cNvPr>
          <p:cNvSpPr/>
          <p:nvPr/>
        </p:nvSpPr>
        <p:spPr>
          <a:xfrm>
            <a:off x="3214887" y="2378735"/>
            <a:ext cx="1493442" cy="646331"/>
          </a:xfrm>
          <a:prstGeom prst="rect">
            <a:avLst/>
          </a:prstGeom>
        </p:spPr>
        <p:txBody>
          <a:bodyPr wrap="square" anchor="ctr">
            <a:spAutoFit/>
          </a:bodyPr>
          <a:lstStyle/>
          <a:p>
            <a:pPr algn="ctr"/>
            <a:r>
              <a:rPr lang="en-US" dirty="0"/>
              <a:t>Dry-powder inhalers</a:t>
            </a:r>
          </a:p>
        </p:txBody>
      </p:sp>
      <p:sp>
        <p:nvSpPr>
          <p:cNvPr id="9" name="Rectangle 8">
            <a:extLst>
              <a:ext uri="{FF2B5EF4-FFF2-40B4-BE49-F238E27FC236}">
                <a16:creationId xmlns:a16="http://schemas.microsoft.com/office/drawing/2014/main" id="{32BB1501-0C3B-484F-940A-690111BF33F7}"/>
              </a:ext>
            </a:extLst>
          </p:cNvPr>
          <p:cNvSpPr/>
          <p:nvPr/>
        </p:nvSpPr>
        <p:spPr>
          <a:xfrm>
            <a:off x="690880" y="2096244"/>
            <a:ext cx="1928734" cy="923330"/>
          </a:xfrm>
          <a:prstGeom prst="rect">
            <a:avLst/>
          </a:prstGeom>
        </p:spPr>
        <p:txBody>
          <a:bodyPr wrap="square" anchor="ctr">
            <a:spAutoFit/>
          </a:bodyPr>
          <a:lstStyle/>
          <a:p>
            <a:pPr algn="ctr"/>
            <a:r>
              <a:rPr lang="en-US" dirty="0"/>
              <a:t>Standard metered-dose inhalers (MDIs)</a:t>
            </a:r>
          </a:p>
        </p:txBody>
      </p:sp>
    </p:spTree>
    <p:extLst>
      <p:ext uri="{BB962C8B-B14F-4D97-AF65-F5344CB8AC3E}">
        <p14:creationId xmlns:p14="http://schemas.microsoft.com/office/powerpoint/2010/main" val="994600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4423A-8ECB-47FE-AE62-9A88B128A02F}"/>
              </a:ext>
            </a:extLst>
          </p:cNvPr>
          <p:cNvSpPr>
            <a:spLocks noGrp="1"/>
          </p:cNvSpPr>
          <p:nvPr>
            <p:ph type="title"/>
          </p:nvPr>
        </p:nvSpPr>
        <p:spPr>
          <a:xfrm>
            <a:off x="838200" y="1018095"/>
            <a:ext cx="10515600" cy="655444"/>
          </a:xfrm>
        </p:spPr>
        <p:txBody>
          <a:bodyPr/>
          <a:lstStyle/>
          <a:p>
            <a:r>
              <a:rPr lang="en-US" dirty="0">
                <a:latin typeface="+mn-lt"/>
              </a:rPr>
              <a:t>Factors in device selection</a:t>
            </a:r>
          </a:p>
        </p:txBody>
      </p:sp>
      <p:sp>
        <p:nvSpPr>
          <p:cNvPr id="4" name="Content Placeholder 3">
            <a:extLst>
              <a:ext uri="{FF2B5EF4-FFF2-40B4-BE49-F238E27FC236}">
                <a16:creationId xmlns:a16="http://schemas.microsoft.com/office/drawing/2014/main" id="{A68FFBEC-3282-4C29-A937-B173E040D0DA}"/>
              </a:ext>
            </a:extLst>
          </p:cNvPr>
          <p:cNvSpPr>
            <a:spLocks noGrp="1"/>
          </p:cNvSpPr>
          <p:nvPr>
            <p:ph idx="1"/>
          </p:nvPr>
        </p:nvSpPr>
        <p:spPr>
          <a:xfrm>
            <a:off x="838200" y="1951349"/>
            <a:ext cx="6373305" cy="3450210"/>
          </a:xfrm>
        </p:spPr>
        <p:txBody>
          <a:bodyPr numCol="1">
            <a:normAutofit fontScale="92500" lnSpcReduction="10000"/>
          </a:bodyPr>
          <a:lstStyle/>
          <a:p>
            <a:r>
              <a:rPr lang="en-US" dirty="0"/>
              <a:t>Characteristics of the medication prescribed</a:t>
            </a:r>
          </a:p>
          <a:p>
            <a:r>
              <a:rPr lang="en-US" dirty="0"/>
              <a:t>Severity of the disease</a:t>
            </a:r>
          </a:p>
          <a:p>
            <a:r>
              <a:rPr lang="en-US" dirty="0"/>
              <a:t>Physical challenges to proper technique</a:t>
            </a:r>
          </a:p>
          <a:p>
            <a:pPr lvl="1">
              <a:buFont typeface="Lato" panose="020F0502020204030203" pitchFamily="34" charset="0"/>
              <a:buChar char="–"/>
            </a:pPr>
            <a:r>
              <a:rPr lang="en-US" dirty="0"/>
              <a:t>Arthritis</a:t>
            </a:r>
          </a:p>
          <a:p>
            <a:pPr lvl="1">
              <a:buFont typeface="Lato" panose="020F0502020204030203" pitchFamily="34" charset="0"/>
              <a:buChar char="–"/>
            </a:pPr>
            <a:r>
              <a:rPr lang="en-US" dirty="0"/>
              <a:t>Tremor</a:t>
            </a:r>
          </a:p>
          <a:p>
            <a:pPr lvl="1">
              <a:buFont typeface="Lato" panose="020F0502020204030203" pitchFamily="34" charset="0"/>
              <a:buChar char="–"/>
            </a:pPr>
            <a:r>
              <a:rPr lang="en-US" dirty="0"/>
              <a:t>Poor vision</a:t>
            </a:r>
          </a:p>
          <a:p>
            <a:r>
              <a:rPr lang="en-US" dirty="0"/>
              <a:t>Memory and comprehension problems</a:t>
            </a:r>
          </a:p>
          <a:p>
            <a:r>
              <a:rPr lang="en-US" dirty="0"/>
              <a:t>Cost and insurance coverage</a:t>
            </a:r>
          </a:p>
          <a:p>
            <a:r>
              <a:rPr lang="en-US" dirty="0"/>
              <a:t>Personal preference</a:t>
            </a:r>
          </a:p>
        </p:txBody>
      </p:sp>
      <p:sp>
        <p:nvSpPr>
          <p:cNvPr id="3" name="Slide Number Placeholder 2">
            <a:extLst>
              <a:ext uri="{FF2B5EF4-FFF2-40B4-BE49-F238E27FC236}">
                <a16:creationId xmlns:a16="http://schemas.microsoft.com/office/drawing/2014/main" id="{816FB6B1-EA34-4A9A-8BBD-F85D3ABE01DF}"/>
              </a:ext>
            </a:extLst>
          </p:cNvPr>
          <p:cNvSpPr>
            <a:spLocks noGrp="1"/>
          </p:cNvSpPr>
          <p:nvPr>
            <p:ph type="sldNum" sz="quarter" idx="12"/>
          </p:nvPr>
        </p:nvSpPr>
        <p:spPr>
          <a:xfrm>
            <a:off x="9063086" y="6105632"/>
            <a:ext cx="2743200" cy="365125"/>
          </a:xfrm>
        </p:spPr>
        <p:txBody>
          <a:bodyPr/>
          <a:lstStyle/>
          <a:p>
            <a:fld id="{CBCAEF73-4DAE-48C1-B341-822DB856C474}" type="slidenum">
              <a:rPr lang="en-US" smtClean="0">
                <a:solidFill>
                  <a:schemeClr val="bg1"/>
                </a:solidFill>
              </a:rPr>
              <a:t>7</a:t>
            </a:fld>
            <a:endParaRPr lang="en-US" dirty="0">
              <a:solidFill>
                <a:schemeClr val="bg1"/>
              </a:solidFill>
            </a:endParaRPr>
          </a:p>
        </p:txBody>
      </p:sp>
      <p:pic>
        <p:nvPicPr>
          <p:cNvPr id="8" name="Picture 7" descr="A picture containing indoor, table, sitting, cup&#10;&#10;Description automatically generated">
            <a:extLst>
              <a:ext uri="{FF2B5EF4-FFF2-40B4-BE49-F238E27FC236}">
                <a16:creationId xmlns:a16="http://schemas.microsoft.com/office/drawing/2014/main" id="{CF5EFFD8-2A5A-4E82-94B8-1C2C564FE16E}"/>
              </a:ext>
            </a:extLst>
          </p:cNvPr>
          <p:cNvPicPr>
            <a:picLocks noChangeAspect="1"/>
          </p:cNvPicPr>
          <p:nvPr/>
        </p:nvPicPr>
        <p:blipFill rotWithShape="1">
          <a:blip r:embed="rId3">
            <a:extLst>
              <a:ext uri="{28A0092B-C50C-407E-A947-70E740481C1C}">
                <a14:useLocalDpi xmlns:a14="http://schemas.microsoft.com/office/drawing/2010/main" val="0"/>
              </a:ext>
            </a:extLst>
          </a:blip>
          <a:srcRect t="16993" r="11925"/>
          <a:stretch/>
        </p:blipFill>
        <p:spPr>
          <a:xfrm>
            <a:off x="6686799" y="2397935"/>
            <a:ext cx="4667001" cy="2799760"/>
          </a:xfrm>
          <a:prstGeom prst="rect">
            <a:avLst/>
          </a:prstGeom>
        </p:spPr>
      </p:pic>
    </p:spTree>
    <p:extLst>
      <p:ext uri="{BB962C8B-B14F-4D97-AF65-F5344CB8AC3E}">
        <p14:creationId xmlns:p14="http://schemas.microsoft.com/office/powerpoint/2010/main" val="418053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43F9F-10D8-4B2E-AAEA-F6AC2916E3C0}"/>
              </a:ext>
            </a:extLst>
          </p:cNvPr>
          <p:cNvSpPr>
            <a:spLocks noGrp="1"/>
          </p:cNvSpPr>
          <p:nvPr>
            <p:ph type="title"/>
          </p:nvPr>
        </p:nvSpPr>
        <p:spPr>
          <a:xfrm>
            <a:off x="838200" y="1090938"/>
            <a:ext cx="10515600" cy="766142"/>
          </a:xfrm>
        </p:spPr>
        <p:txBody>
          <a:bodyPr/>
          <a:lstStyle/>
          <a:p>
            <a:r>
              <a:rPr lang="en-US" dirty="0">
                <a:latin typeface="+mn-lt"/>
              </a:rPr>
              <a:t>When should you consider using a nebulizer?</a:t>
            </a:r>
          </a:p>
        </p:txBody>
      </p:sp>
      <p:sp>
        <p:nvSpPr>
          <p:cNvPr id="3" name="Content Placeholder 2">
            <a:extLst>
              <a:ext uri="{FF2B5EF4-FFF2-40B4-BE49-F238E27FC236}">
                <a16:creationId xmlns:a16="http://schemas.microsoft.com/office/drawing/2014/main" id="{7ABC7CF8-13A2-418A-95EF-8167838EB972}"/>
              </a:ext>
            </a:extLst>
          </p:cNvPr>
          <p:cNvSpPr>
            <a:spLocks noGrp="1"/>
          </p:cNvSpPr>
          <p:nvPr>
            <p:ph idx="1"/>
          </p:nvPr>
        </p:nvSpPr>
        <p:spPr>
          <a:xfrm>
            <a:off x="1121005" y="2120412"/>
            <a:ext cx="6137634" cy="2934970"/>
          </a:xfrm>
        </p:spPr>
        <p:txBody>
          <a:bodyPr>
            <a:normAutofit/>
          </a:bodyPr>
          <a:lstStyle/>
          <a:p>
            <a:r>
              <a:rPr lang="en-US" dirty="0"/>
              <a:t>If the medication you have been prescribed is only available in nebulized form</a:t>
            </a:r>
          </a:p>
          <a:p>
            <a:r>
              <a:rPr lang="en-US" dirty="0"/>
              <a:t>If you are having difficulty using your inhaler</a:t>
            </a:r>
          </a:p>
          <a:p>
            <a:r>
              <a:rPr lang="en-US" dirty="0"/>
              <a:t>If you feel like it helps your breathing</a:t>
            </a:r>
          </a:p>
          <a:p>
            <a:r>
              <a:rPr lang="en-US" dirty="0"/>
              <a:t>If your insurance coverage makes a nebulizer more affordable </a:t>
            </a:r>
          </a:p>
        </p:txBody>
      </p:sp>
      <p:sp>
        <p:nvSpPr>
          <p:cNvPr id="4" name="Slide Number Placeholder 3">
            <a:extLst>
              <a:ext uri="{FF2B5EF4-FFF2-40B4-BE49-F238E27FC236}">
                <a16:creationId xmlns:a16="http://schemas.microsoft.com/office/drawing/2014/main" id="{ADEDB85C-5CF3-47D0-B9A9-B24D7DCA12D1}"/>
              </a:ext>
            </a:extLst>
          </p:cNvPr>
          <p:cNvSpPr>
            <a:spLocks noGrp="1"/>
          </p:cNvSpPr>
          <p:nvPr>
            <p:ph type="sldNum" sz="quarter" idx="12"/>
          </p:nvPr>
        </p:nvSpPr>
        <p:spPr>
          <a:xfrm>
            <a:off x="9100794" y="6109733"/>
            <a:ext cx="2743200" cy="365125"/>
          </a:xfrm>
        </p:spPr>
        <p:txBody>
          <a:bodyPr/>
          <a:lstStyle/>
          <a:p>
            <a:fld id="{CBCAEF73-4DAE-48C1-B341-822DB856C474}" type="slidenum">
              <a:rPr lang="en-US" smtClean="0">
                <a:solidFill>
                  <a:schemeClr val="bg1"/>
                </a:solidFill>
              </a:rPr>
              <a:t>8</a:t>
            </a:fld>
            <a:endParaRPr lang="en-US" dirty="0">
              <a:solidFill>
                <a:schemeClr val="bg1"/>
              </a:solidFill>
            </a:endParaRPr>
          </a:p>
        </p:txBody>
      </p:sp>
      <p:pic>
        <p:nvPicPr>
          <p:cNvPr id="6" name="Picture 5" descr="A picture containing white, sitting, table, laying&#10;&#10;Description automatically generated">
            <a:extLst>
              <a:ext uri="{FF2B5EF4-FFF2-40B4-BE49-F238E27FC236}">
                <a16:creationId xmlns:a16="http://schemas.microsoft.com/office/drawing/2014/main" id="{CB9DEEC5-32D4-4696-9FA4-61B48454C7D6}"/>
              </a:ext>
            </a:extLst>
          </p:cNvPr>
          <p:cNvPicPr>
            <a:picLocks noChangeAspect="1"/>
          </p:cNvPicPr>
          <p:nvPr/>
        </p:nvPicPr>
        <p:blipFill rotWithShape="1">
          <a:blip r:embed="rId3">
            <a:extLst>
              <a:ext uri="{28A0092B-C50C-407E-A947-70E740481C1C}">
                <a14:useLocalDpi xmlns:a14="http://schemas.microsoft.com/office/drawing/2010/main" val="0"/>
              </a:ext>
            </a:extLst>
          </a:blip>
          <a:srcRect l="3908" t="871" r="11843" b="-871"/>
          <a:stretch/>
        </p:blipFill>
        <p:spPr>
          <a:xfrm>
            <a:off x="7771613" y="2292709"/>
            <a:ext cx="3582187" cy="2856941"/>
          </a:xfrm>
          <a:prstGeom prst="rect">
            <a:avLst/>
          </a:prstGeom>
        </p:spPr>
      </p:pic>
    </p:spTree>
    <p:extLst>
      <p:ext uri="{BB962C8B-B14F-4D97-AF65-F5344CB8AC3E}">
        <p14:creationId xmlns:p14="http://schemas.microsoft.com/office/powerpoint/2010/main" val="2786289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99336-F576-4B66-B5A3-4EA868460575}"/>
              </a:ext>
            </a:extLst>
          </p:cNvPr>
          <p:cNvSpPr>
            <a:spLocks noGrp="1"/>
          </p:cNvSpPr>
          <p:nvPr>
            <p:ph type="title"/>
          </p:nvPr>
        </p:nvSpPr>
        <p:spPr>
          <a:xfrm>
            <a:off x="838200" y="548005"/>
            <a:ext cx="10515600" cy="1325563"/>
          </a:xfrm>
        </p:spPr>
        <p:txBody>
          <a:bodyPr/>
          <a:lstStyle/>
          <a:p>
            <a:r>
              <a:rPr lang="en-US" dirty="0">
                <a:latin typeface="+mn-lt"/>
              </a:rPr>
              <a:t>Advantages and disadvantages of a nebulizer</a:t>
            </a:r>
          </a:p>
        </p:txBody>
      </p:sp>
      <p:sp>
        <p:nvSpPr>
          <p:cNvPr id="3" name="Content Placeholder 2">
            <a:extLst>
              <a:ext uri="{FF2B5EF4-FFF2-40B4-BE49-F238E27FC236}">
                <a16:creationId xmlns:a16="http://schemas.microsoft.com/office/drawing/2014/main" id="{6C4DA11B-8685-4D8A-802B-31AABC006820}"/>
              </a:ext>
            </a:extLst>
          </p:cNvPr>
          <p:cNvSpPr>
            <a:spLocks noGrp="1"/>
          </p:cNvSpPr>
          <p:nvPr>
            <p:ph sz="half" idx="1"/>
          </p:nvPr>
        </p:nvSpPr>
        <p:spPr>
          <a:xfrm>
            <a:off x="838200" y="1762812"/>
            <a:ext cx="4883870" cy="4279214"/>
          </a:xfrm>
        </p:spPr>
        <p:txBody>
          <a:bodyPr>
            <a:normAutofit/>
          </a:bodyPr>
          <a:lstStyle/>
          <a:p>
            <a:pPr marL="0" indent="0" algn="ctr">
              <a:buNone/>
            </a:pPr>
            <a:r>
              <a:rPr lang="en-US" sz="2400" b="1" dirty="0">
                <a:solidFill>
                  <a:srgbClr val="0070C0"/>
                </a:solidFill>
              </a:rPr>
              <a:t>Advantages</a:t>
            </a:r>
          </a:p>
          <a:p>
            <a:r>
              <a:rPr lang="en-US" sz="2400" dirty="0"/>
              <a:t>Requires no special breathing technique or coordination</a:t>
            </a:r>
          </a:p>
          <a:p>
            <a:r>
              <a:rPr lang="en-US" sz="2400" dirty="0"/>
              <a:t>Ability to deliver combination of medications in some cases</a:t>
            </a:r>
          </a:p>
          <a:p>
            <a:r>
              <a:rPr lang="en-US" sz="2400" dirty="0"/>
              <a:t>Drug concentrations and dose can be easily adjusted</a:t>
            </a:r>
          </a:p>
          <a:p>
            <a:r>
              <a:rPr lang="en-US" sz="2400" dirty="0"/>
              <a:t>High dosages can be delivered</a:t>
            </a:r>
          </a:p>
          <a:p>
            <a:r>
              <a:rPr lang="en-US" sz="2400" dirty="0"/>
              <a:t>Medication often less expensive</a:t>
            </a:r>
          </a:p>
          <a:p>
            <a:endParaRPr lang="en-US" dirty="0"/>
          </a:p>
        </p:txBody>
      </p:sp>
      <p:sp>
        <p:nvSpPr>
          <p:cNvPr id="4" name="Content Placeholder 3">
            <a:extLst>
              <a:ext uri="{FF2B5EF4-FFF2-40B4-BE49-F238E27FC236}">
                <a16:creationId xmlns:a16="http://schemas.microsoft.com/office/drawing/2014/main" id="{06C372B5-ED49-45B8-8C31-05D262D17ADA}"/>
              </a:ext>
            </a:extLst>
          </p:cNvPr>
          <p:cNvSpPr>
            <a:spLocks noGrp="1"/>
          </p:cNvSpPr>
          <p:nvPr>
            <p:ph sz="half" idx="2"/>
          </p:nvPr>
        </p:nvSpPr>
        <p:spPr>
          <a:xfrm>
            <a:off x="6381946" y="1762812"/>
            <a:ext cx="4971854" cy="4279214"/>
          </a:xfrm>
        </p:spPr>
        <p:txBody>
          <a:bodyPr>
            <a:normAutofit/>
          </a:bodyPr>
          <a:lstStyle/>
          <a:p>
            <a:pPr marL="0" indent="0" algn="ctr">
              <a:buNone/>
            </a:pPr>
            <a:r>
              <a:rPr lang="en-US" sz="2400" b="1" dirty="0">
                <a:solidFill>
                  <a:srgbClr val="0070C0"/>
                </a:solidFill>
              </a:rPr>
              <a:t>Disadvantages</a:t>
            </a:r>
          </a:p>
          <a:p>
            <a:r>
              <a:rPr lang="en-US" sz="2400" dirty="0"/>
              <a:t>Treatment times range from 5 to 25 minutes</a:t>
            </a:r>
          </a:p>
          <a:p>
            <a:r>
              <a:rPr lang="en-US" sz="2400" dirty="0"/>
              <a:t>Older equipment is large and bulky</a:t>
            </a:r>
          </a:p>
          <a:p>
            <a:r>
              <a:rPr lang="en-US" sz="2400" dirty="0"/>
              <a:t>Requires a power source</a:t>
            </a:r>
          </a:p>
          <a:p>
            <a:r>
              <a:rPr lang="en-US" sz="2400" dirty="0"/>
              <a:t>Assembly and cleaning required</a:t>
            </a:r>
          </a:p>
          <a:p>
            <a:r>
              <a:rPr lang="en-US" sz="2400" dirty="0"/>
              <a:t>Contamination possible</a:t>
            </a:r>
          </a:p>
        </p:txBody>
      </p:sp>
      <p:sp>
        <p:nvSpPr>
          <p:cNvPr id="5" name="Slide Number Placeholder 4">
            <a:extLst>
              <a:ext uri="{FF2B5EF4-FFF2-40B4-BE49-F238E27FC236}">
                <a16:creationId xmlns:a16="http://schemas.microsoft.com/office/drawing/2014/main" id="{F4E09E82-A436-4F71-B9FB-E72B9D8EB523}"/>
              </a:ext>
            </a:extLst>
          </p:cNvPr>
          <p:cNvSpPr>
            <a:spLocks noGrp="1"/>
          </p:cNvSpPr>
          <p:nvPr>
            <p:ph type="sldNum" sz="quarter" idx="12"/>
          </p:nvPr>
        </p:nvSpPr>
        <p:spPr>
          <a:xfrm>
            <a:off x="9053660" y="6127432"/>
            <a:ext cx="2743200" cy="365125"/>
          </a:xfrm>
        </p:spPr>
        <p:txBody>
          <a:bodyPr/>
          <a:lstStyle/>
          <a:p>
            <a:fld id="{CBCAEF73-4DAE-48C1-B341-822DB856C474}" type="slidenum">
              <a:rPr lang="en-US" smtClean="0">
                <a:solidFill>
                  <a:schemeClr val="bg1"/>
                </a:solidFill>
              </a:rPr>
              <a:t>9</a:t>
            </a:fld>
            <a:endParaRPr lang="en-US" dirty="0">
              <a:solidFill>
                <a:schemeClr val="bg1"/>
              </a:solidFill>
            </a:endParaRPr>
          </a:p>
        </p:txBody>
      </p:sp>
      <p:sp>
        <p:nvSpPr>
          <p:cNvPr id="6" name="Rectangle 5">
            <a:extLst>
              <a:ext uri="{FF2B5EF4-FFF2-40B4-BE49-F238E27FC236}">
                <a16:creationId xmlns:a16="http://schemas.microsoft.com/office/drawing/2014/main" id="{FA9F8B20-7F81-43D9-B843-F99276F62107}"/>
              </a:ext>
            </a:extLst>
          </p:cNvPr>
          <p:cNvSpPr/>
          <p:nvPr/>
        </p:nvSpPr>
        <p:spPr>
          <a:xfrm>
            <a:off x="697584" y="1659118"/>
            <a:ext cx="5024486" cy="4034672"/>
          </a:xfrm>
          <a:prstGeom prst="rect">
            <a:avLst/>
          </a:prstGeom>
          <a:noFill/>
          <a:ln w="6350">
            <a:solidFill>
              <a:srgbClr val="68666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E9F9866-C889-4316-89DF-897BD5C7EEFE}"/>
              </a:ext>
            </a:extLst>
          </p:cNvPr>
          <p:cNvSpPr/>
          <p:nvPr/>
        </p:nvSpPr>
        <p:spPr>
          <a:xfrm>
            <a:off x="6229546" y="1659118"/>
            <a:ext cx="5024486" cy="4034672"/>
          </a:xfrm>
          <a:prstGeom prst="rect">
            <a:avLst/>
          </a:prstGeom>
          <a:noFill/>
          <a:ln w="6350">
            <a:solidFill>
              <a:srgbClr val="68666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2759271"/>
      </p:ext>
    </p:extLst>
  </p:cSld>
  <p:clrMapOvr>
    <a:masterClrMapping/>
  </p:clrMapOvr>
</p:sld>
</file>

<file path=ppt/theme/theme1.xml><?xml version="1.0" encoding="utf-8"?>
<a:theme xmlns:a="http://schemas.openxmlformats.org/drawingml/2006/main" name="Office Theme">
  <a:themeElements>
    <a:clrScheme name="ALA Palette">
      <a:dk1>
        <a:srgbClr val="686663"/>
      </a:dk1>
      <a:lt1>
        <a:sysClr val="window" lastClr="FFFFFF"/>
      </a:lt1>
      <a:dk2>
        <a:srgbClr val="686663"/>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LA Lato">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2756</TotalTime>
  <Words>1572</Words>
  <Application>Microsoft Office PowerPoint</Application>
  <PresentationFormat>Widescreen</PresentationFormat>
  <Paragraphs>188</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Lato</vt:lpstr>
      <vt:lpstr>Lato Heavy</vt:lpstr>
      <vt:lpstr>Office Theme</vt:lpstr>
      <vt:lpstr>Getting the Most from Your Inhaled Medication</vt:lpstr>
      <vt:lpstr>Learner outcomes</vt:lpstr>
      <vt:lpstr>Why use inhaled medication?</vt:lpstr>
      <vt:lpstr>The role of inhalation technique in treatment</vt:lpstr>
      <vt:lpstr>Common challenges to proper technique</vt:lpstr>
      <vt:lpstr>Types of Inhalation Devices</vt:lpstr>
      <vt:lpstr>Factors in device selection</vt:lpstr>
      <vt:lpstr>When should you consider using a nebulizer?</vt:lpstr>
      <vt:lpstr>Advantages and disadvantages of a nebulizer</vt:lpstr>
      <vt:lpstr>Types of nebulizers and how they work</vt:lpstr>
      <vt:lpstr>Obtaining a nebulizer</vt:lpstr>
      <vt:lpstr>Selecting a nebulizer that is best for you</vt:lpstr>
      <vt:lpstr>Face mask or mouthpiece?</vt:lpstr>
      <vt:lpstr>ABCs of using your nebulizer: Assemble</vt:lpstr>
      <vt:lpstr>ABCs of using your nebulizer: Breathe</vt:lpstr>
      <vt:lpstr>ABCs of using your nebulizer: Clean</vt:lpstr>
      <vt:lpstr>For more information</vt:lpstr>
      <vt:lpstr>Key points to remember</vt:lpstr>
      <vt:lpstr>Any questions? / Follow Up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Katherine Pruitt</dc:creator>
  <cp:lastModifiedBy>Katherine Pruitt</cp:lastModifiedBy>
  <cp:revision>198</cp:revision>
  <dcterms:created xsi:type="dcterms:W3CDTF">2019-11-25T18:53:24Z</dcterms:created>
  <dcterms:modified xsi:type="dcterms:W3CDTF">2020-03-11T19:53:49Z</dcterms:modified>
</cp:coreProperties>
</file>